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15"/>
  </p:notesMasterIdLst>
  <p:handoutMasterIdLst>
    <p:handoutMasterId r:id="rId16"/>
  </p:handoutMasterIdLst>
  <p:sldIdLst>
    <p:sldId id="256" r:id="rId6"/>
    <p:sldId id="258" r:id="rId7"/>
    <p:sldId id="259" r:id="rId8"/>
    <p:sldId id="262" r:id="rId9"/>
    <p:sldId id="260" r:id="rId10"/>
    <p:sldId id="261" r:id="rId11"/>
    <p:sldId id="263" r:id="rId12"/>
    <p:sldId id="265" r:id="rId13"/>
    <p:sldId id="257" r:id="rId1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autoAdjust="0"/>
    <p:restoredTop sz="93381" autoAdjust="0"/>
  </p:normalViewPr>
  <p:slideViewPr>
    <p:cSldViewPr>
      <p:cViewPr varScale="1">
        <p:scale>
          <a:sx n="116" d="100"/>
          <a:sy n="116" d="100"/>
        </p:scale>
        <p:origin x="2080"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Taking out the animals for grazing</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'Labour distribution'!$BA$18</c:f>
              <c:strCache>
                <c:ptCount val="1"/>
                <c:pt idx="0">
                  <c:v>Control</c:v>
                </c:pt>
              </c:strCache>
            </c:strRef>
          </c:tx>
          <c:spPr>
            <a:solidFill>
              <a:schemeClr val="accent1"/>
            </a:solidFill>
            <a:ln>
              <a:noFill/>
            </a:ln>
            <a:effectLst/>
          </c:spPr>
          <c:invertIfNegative val="0"/>
          <c:cat>
            <c:strRef>
              <c:f>'Labour distribution'!$AZ$19:$AZ$22</c:f>
              <c:strCache>
                <c:ptCount val="4"/>
                <c:pt idx="0">
                  <c:v>Man</c:v>
                </c:pt>
                <c:pt idx="1">
                  <c:v>Woman</c:v>
                </c:pt>
                <c:pt idx="2">
                  <c:v>Girl</c:v>
                </c:pt>
                <c:pt idx="3">
                  <c:v>Boy</c:v>
                </c:pt>
              </c:strCache>
            </c:strRef>
          </c:cat>
          <c:val>
            <c:numRef>
              <c:f>'Labour distribution'!$BA$19:$BA$22</c:f>
              <c:numCache>
                <c:formatCode>General</c:formatCode>
                <c:ptCount val="4"/>
                <c:pt idx="0">
                  <c:v>16</c:v>
                </c:pt>
                <c:pt idx="1">
                  <c:v>15</c:v>
                </c:pt>
                <c:pt idx="2">
                  <c:v>11</c:v>
                </c:pt>
                <c:pt idx="3">
                  <c:v>22</c:v>
                </c:pt>
              </c:numCache>
            </c:numRef>
          </c:val>
          <c:extLst>
            <c:ext xmlns:c16="http://schemas.microsoft.com/office/drawing/2014/chart" uri="{C3380CC4-5D6E-409C-BE32-E72D297353CC}">
              <c16:uniqueId val="{00000000-8C6B-644B-ABD3-E9B2E959C244}"/>
            </c:ext>
          </c:extLst>
        </c:ser>
        <c:ser>
          <c:idx val="1"/>
          <c:order val="1"/>
          <c:tx>
            <c:strRef>
              <c:f>'Labour distribution'!$BB$18</c:f>
              <c:strCache>
                <c:ptCount val="1"/>
                <c:pt idx="0">
                  <c:v>Health only</c:v>
                </c:pt>
              </c:strCache>
            </c:strRef>
          </c:tx>
          <c:spPr>
            <a:solidFill>
              <a:schemeClr val="accent2"/>
            </a:solidFill>
            <a:ln>
              <a:noFill/>
            </a:ln>
            <a:effectLst/>
          </c:spPr>
          <c:invertIfNegative val="0"/>
          <c:cat>
            <c:strRef>
              <c:f>'Labour distribution'!$AZ$19:$AZ$22</c:f>
              <c:strCache>
                <c:ptCount val="4"/>
                <c:pt idx="0">
                  <c:v>Man</c:v>
                </c:pt>
                <c:pt idx="1">
                  <c:v>Woman</c:v>
                </c:pt>
                <c:pt idx="2">
                  <c:v>Girl</c:v>
                </c:pt>
                <c:pt idx="3">
                  <c:v>Boy</c:v>
                </c:pt>
              </c:strCache>
            </c:strRef>
          </c:cat>
          <c:val>
            <c:numRef>
              <c:f>'Labour distribution'!$BB$19:$BB$22</c:f>
              <c:numCache>
                <c:formatCode>General</c:formatCode>
                <c:ptCount val="4"/>
                <c:pt idx="0">
                  <c:v>14</c:v>
                </c:pt>
                <c:pt idx="1">
                  <c:v>8</c:v>
                </c:pt>
                <c:pt idx="2">
                  <c:v>8</c:v>
                </c:pt>
                <c:pt idx="3">
                  <c:v>21</c:v>
                </c:pt>
              </c:numCache>
            </c:numRef>
          </c:val>
          <c:extLst>
            <c:ext xmlns:c16="http://schemas.microsoft.com/office/drawing/2014/chart" uri="{C3380CC4-5D6E-409C-BE32-E72D297353CC}">
              <c16:uniqueId val="{00000001-8C6B-644B-ABD3-E9B2E959C244}"/>
            </c:ext>
          </c:extLst>
        </c:ser>
        <c:ser>
          <c:idx val="2"/>
          <c:order val="2"/>
          <c:tx>
            <c:strRef>
              <c:f>'Labour distribution'!$BC$18</c:f>
              <c:strCache>
                <c:ptCount val="1"/>
                <c:pt idx="0">
                  <c:v>Feed+Health</c:v>
                </c:pt>
              </c:strCache>
            </c:strRef>
          </c:tx>
          <c:spPr>
            <a:solidFill>
              <a:schemeClr val="accent3"/>
            </a:solidFill>
            <a:ln>
              <a:noFill/>
            </a:ln>
            <a:effectLst/>
          </c:spPr>
          <c:invertIfNegative val="0"/>
          <c:cat>
            <c:strRef>
              <c:f>'Labour distribution'!$AZ$19:$AZ$22</c:f>
              <c:strCache>
                <c:ptCount val="4"/>
                <c:pt idx="0">
                  <c:v>Man</c:v>
                </c:pt>
                <c:pt idx="1">
                  <c:v>Woman</c:v>
                </c:pt>
                <c:pt idx="2">
                  <c:v>Girl</c:v>
                </c:pt>
                <c:pt idx="3">
                  <c:v>Boy</c:v>
                </c:pt>
              </c:strCache>
            </c:strRef>
          </c:cat>
          <c:val>
            <c:numRef>
              <c:f>'Labour distribution'!$BC$19:$BC$22</c:f>
              <c:numCache>
                <c:formatCode>General</c:formatCode>
                <c:ptCount val="4"/>
                <c:pt idx="0">
                  <c:v>19</c:v>
                </c:pt>
                <c:pt idx="1">
                  <c:v>15</c:v>
                </c:pt>
                <c:pt idx="2">
                  <c:v>10</c:v>
                </c:pt>
                <c:pt idx="3">
                  <c:v>22</c:v>
                </c:pt>
              </c:numCache>
            </c:numRef>
          </c:val>
          <c:extLst>
            <c:ext xmlns:c16="http://schemas.microsoft.com/office/drawing/2014/chart" uri="{C3380CC4-5D6E-409C-BE32-E72D297353CC}">
              <c16:uniqueId val="{00000002-8C6B-644B-ABD3-E9B2E959C244}"/>
            </c:ext>
          </c:extLst>
        </c:ser>
        <c:dLbls>
          <c:showLegendKey val="0"/>
          <c:showVal val="0"/>
          <c:showCatName val="0"/>
          <c:showSerName val="0"/>
          <c:showPercent val="0"/>
          <c:showBubbleSize val="0"/>
        </c:dLbls>
        <c:gapWidth val="219"/>
        <c:axId val="319930224"/>
        <c:axId val="319934704"/>
      </c:barChart>
      <c:catAx>
        <c:axId val="319930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319934704"/>
        <c:crosses val="autoZero"/>
        <c:auto val="1"/>
        <c:lblAlgn val="ctr"/>
        <c:lblOffset val="100"/>
        <c:noMultiLvlLbl val="0"/>
      </c:catAx>
      <c:valAx>
        <c:axId val="319934704"/>
        <c:scaling>
          <c:orientation val="minMax"/>
          <c:max val="3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b="1"/>
                  <a:t>Number of Respondent</a:t>
                </a:r>
              </a:p>
            </c:rich>
          </c:tx>
          <c:overlay val="0"/>
          <c:spPr>
            <a:noFill/>
            <a:ln>
              <a:noFill/>
            </a:ln>
            <a:effectLst/>
          </c:spPr>
          <c:txPr>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31993022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Search for feed</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'Labour distribution'!$BH$18</c:f>
              <c:strCache>
                <c:ptCount val="1"/>
                <c:pt idx="0">
                  <c:v>Control</c:v>
                </c:pt>
              </c:strCache>
            </c:strRef>
          </c:tx>
          <c:spPr>
            <a:solidFill>
              <a:schemeClr val="accent1"/>
            </a:solidFill>
            <a:ln>
              <a:noFill/>
            </a:ln>
            <a:effectLst/>
          </c:spPr>
          <c:invertIfNegative val="0"/>
          <c:cat>
            <c:strRef>
              <c:f>'Labour distribution'!$BG$19:$BG$22</c:f>
              <c:strCache>
                <c:ptCount val="4"/>
                <c:pt idx="0">
                  <c:v>Man</c:v>
                </c:pt>
                <c:pt idx="1">
                  <c:v>Woman</c:v>
                </c:pt>
                <c:pt idx="2">
                  <c:v>Girl</c:v>
                </c:pt>
                <c:pt idx="3">
                  <c:v>Boy</c:v>
                </c:pt>
              </c:strCache>
            </c:strRef>
          </c:cat>
          <c:val>
            <c:numRef>
              <c:f>'Labour distribution'!$BH$19:$BH$22</c:f>
              <c:numCache>
                <c:formatCode>General</c:formatCode>
                <c:ptCount val="4"/>
                <c:pt idx="0">
                  <c:v>23</c:v>
                </c:pt>
                <c:pt idx="1">
                  <c:v>19</c:v>
                </c:pt>
                <c:pt idx="2">
                  <c:v>9</c:v>
                </c:pt>
                <c:pt idx="3">
                  <c:v>15</c:v>
                </c:pt>
              </c:numCache>
            </c:numRef>
          </c:val>
          <c:extLst>
            <c:ext xmlns:c16="http://schemas.microsoft.com/office/drawing/2014/chart" uri="{C3380CC4-5D6E-409C-BE32-E72D297353CC}">
              <c16:uniqueId val="{00000000-9DFB-774F-B7AB-F4B114429349}"/>
            </c:ext>
          </c:extLst>
        </c:ser>
        <c:ser>
          <c:idx val="1"/>
          <c:order val="1"/>
          <c:tx>
            <c:strRef>
              <c:f>'Labour distribution'!$BI$18</c:f>
              <c:strCache>
                <c:ptCount val="1"/>
                <c:pt idx="0">
                  <c:v>Health only</c:v>
                </c:pt>
              </c:strCache>
            </c:strRef>
          </c:tx>
          <c:spPr>
            <a:solidFill>
              <a:schemeClr val="accent2"/>
            </a:solidFill>
            <a:ln>
              <a:noFill/>
            </a:ln>
            <a:effectLst/>
          </c:spPr>
          <c:invertIfNegative val="0"/>
          <c:cat>
            <c:strRef>
              <c:f>'Labour distribution'!$BG$19:$BG$22</c:f>
              <c:strCache>
                <c:ptCount val="4"/>
                <c:pt idx="0">
                  <c:v>Man</c:v>
                </c:pt>
                <c:pt idx="1">
                  <c:v>Woman</c:v>
                </c:pt>
                <c:pt idx="2">
                  <c:v>Girl</c:v>
                </c:pt>
                <c:pt idx="3">
                  <c:v>Boy</c:v>
                </c:pt>
              </c:strCache>
            </c:strRef>
          </c:cat>
          <c:val>
            <c:numRef>
              <c:f>'Labour distribution'!$BI$19:$BI$22</c:f>
              <c:numCache>
                <c:formatCode>General</c:formatCode>
                <c:ptCount val="4"/>
                <c:pt idx="0">
                  <c:v>23</c:v>
                </c:pt>
                <c:pt idx="1">
                  <c:v>20</c:v>
                </c:pt>
                <c:pt idx="2">
                  <c:v>10</c:v>
                </c:pt>
                <c:pt idx="3">
                  <c:v>18</c:v>
                </c:pt>
              </c:numCache>
            </c:numRef>
          </c:val>
          <c:extLst>
            <c:ext xmlns:c16="http://schemas.microsoft.com/office/drawing/2014/chart" uri="{C3380CC4-5D6E-409C-BE32-E72D297353CC}">
              <c16:uniqueId val="{00000001-9DFB-774F-B7AB-F4B114429349}"/>
            </c:ext>
          </c:extLst>
        </c:ser>
        <c:ser>
          <c:idx val="2"/>
          <c:order val="2"/>
          <c:tx>
            <c:strRef>
              <c:f>'Labour distribution'!$BJ$18</c:f>
              <c:strCache>
                <c:ptCount val="1"/>
                <c:pt idx="0">
                  <c:v>Feed+Health</c:v>
                </c:pt>
              </c:strCache>
            </c:strRef>
          </c:tx>
          <c:spPr>
            <a:solidFill>
              <a:schemeClr val="accent3"/>
            </a:solidFill>
            <a:ln>
              <a:noFill/>
            </a:ln>
            <a:effectLst/>
          </c:spPr>
          <c:invertIfNegative val="0"/>
          <c:cat>
            <c:strRef>
              <c:f>'Labour distribution'!$BG$19:$BG$22</c:f>
              <c:strCache>
                <c:ptCount val="4"/>
                <c:pt idx="0">
                  <c:v>Man</c:v>
                </c:pt>
                <c:pt idx="1">
                  <c:v>Woman</c:v>
                </c:pt>
                <c:pt idx="2">
                  <c:v>Girl</c:v>
                </c:pt>
                <c:pt idx="3">
                  <c:v>Boy</c:v>
                </c:pt>
              </c:strCache>
            </c:strRef>
          </c:cat>
          <c:val>
            <c:numRef>
              <c:f>'Labour distribution'!$BJ$19:$BJ$22</c:f>
              <c:numCache>
                <c:formatCode>General</c:formatCode>
                <c:ptCount val="4"/>
                <c:pt idx="0">
                  <c:v>28</c:v>
                </c:pt>
                <c:pt idx="1">
                  <c:v>22</c:v>
                </c:pt>
                <c:pt idx="2">
                  <c:v>15</c:v>
                </c:pt>
                <c:pt idx="3">
                  <c:v>23</c:v>
                </c:pt>
              </c:numCache>
            </c:numRef>
          </c:val>
          <c:extLst>
            <c:ext xmlns:c16="http://schemas.microsoft.com/office/drawing/2014/chart" uri="{C3380CC4-5D6E-409C-BE32-E72D297353CC}">
              <c16:uniqueId val="{00000002-9DFB-774F-B7AB-F4B114429349}"/>
            </c:ext>
          </c:extLst>
        </c:ser>
        <c:dLbls>
          <c:showLegendKey val="0"/>
          <c:showVal val="0"/>
          <c:showCatName val="0"/>
          <c:showSerName val="0"/>
          <c:showPercent val="0"/>
          <c:showBubbleSize val="0"/>
        </c:dLbls>
        <c:gapWidth val="219"/>
        <c:axId val="319460688"/>
        <c:axId val="319920144"/>
      </c:barChart>
      <c:catAx>
        <c:axId val="319460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319920144"/>
        <c:crosses val="autoZero"/>
        <c:auto val="1"/>
        <c:lblAlgn val="ctr"/>
        <c:lblOffset val="100"/>
        <c:noMultiLvlLbl val="0"/>
      </c:catAx>
      <c:valAx>
        <c:axId val="3199201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b="1"/>
                  <a:t>Number of Respondent</a:t>
                </a:r>
              </a:p>
            </c:rich>
          </c:tx>
          <c:overlay val="0"/>
          <c:spPr>
            <a:noFill/>
            <a:ln>
              <a:noFill/>
            </a:ln>
            <a:effectLst/>
          </c:spPr>
          <c:txPr>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31946068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Sale of animals</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'Labour distribution'!$BY$18</c:f>
              <c:strCache>
                <c:ptCount val="1"/>
                <c:pt idx="0">
                  <c:v>Control</c:v>
                </c:pt>
              </c:strCache>
            </c:strRef>
          </c:tx>
          <c:spPr>
            <a:solidFill>
              <a:schemeClr val="accent1"/>
            </a:solidFill>
            <a:ln>
              <a:noFill/>
            </a:ln>
            <a:effectLst/>
          </c:spPr>
          <c:invertIfNegative val="0"/>
          <c:cat>
            <c:strRef>
              <c:f>'Labour distribution'!$BX$19:$BX$22</c:f>
              <c:strCache>
                <c:ptCount val="4"/>
                <c:pt idx="0">
                  <c:v>Man</c:v>
                </c:pt>
                <c:pt idx="1">
                  <c:v>Woman</c:v>
                </c:pt>
                <c:pt idx="2">
                  <c:v>Girl</c:v>
                </c:pt>
                <c:pt idx="3">
                  <c:v>Boy</c:v>
                </c:pt>
              </c:strCache>
            </c:strRef>
          </c:cat>
          <c:val>
            <c:numRef>
              <c:f>'Labour distribution'!$BY$19:$BY$22</c:f>
              <c:numCache>
                <c:formatCode>General</c:formatCode>
                <c:ptCount val="4"/>
                <c:pt idx="0">
                  <c:v>28</c:v>
                </c:pt>
                <c:pt idx="1">
                  <c:v>13</c:v>
                </c:pt>
                <c:pt idx="2">
                  <c:v>0</c:v>
                </c:pt>
                <c:pt idx="3">
                  <c:v>6</c:v>
                </c:pt>
              </c:numCache>
            </c:numRef>
          </c:val>
          <c:extLst>
            <c:ext xmlns:c16="http://schemas.microsoft.com/office/drawing/2014/chart" uri="{C3380CC4-5D6E-409C-BE32-E72D297353CC}">
              <c16:uniqueId val="{00000000-DF73-B141-99C6-0F2F4969A834}"/>
            </c:ext>
          </c:extLst>
        </c:ser>
        <c:ser>
          <c:idx val="1"/>
          <c:order val="1"/>
          <c:tx>
            <c:strRef>
              <c:f>'Labour distribution'!$BZ$18</c:f>
              <c:strCache>
                <c:ptCount val="1"/>
                <c:pt idx="0">
                  <c:v>Health only</c:v>
                </c:pt>
              </c:strCache>
            </c:strRef>
          </c:tx>
          <c:spPr>
            <a:solidFill>
              <a:schemeClr val="accent2"/>
            </a:solidFill>
            <a:ln>
              <a:noFill/>
            </a:ln>
            <a:effectLst/>
          </c:spPr>
          <c:invertIfNegative val="0"/>
          <c:cat>
            <c:strRef>
              <c:f>'Labour distribution'!$BX$19:$BX$22</c:f>
              <c:strCache>
                <c:ptCount val="4"/>
                <c:pt idx="0">
                  <c:v>Man</c:v>
                </c:pt>
                <c:pt idx="1">
                  <c:v>Woman</c:v>
                </c:pt>
                <c:pt idx="2">
                  <c:v>Girl</c:v>
                </c:pt>
                <c:pt idx="3">
                  <c:v>Boy</c:v>
                </c:pt>
              </c:strCache>
            </c:strRef>
          </c:cat>
          <c:val>
            <c:numRef>
              <c:f>'Labour distribution'!$BZ$19:$BZ$22</c:f>
              <c:numCache>
                <c:formatCode>General</c:formatCode>
                <c:ptCount val="4"/>
                <c:pt idx="0">
                  <c:v>27</c:v>
                </c:pt>
                <c:pt idx="1">
                  <c:v>16</c:v>
                </c:pt>
                <c:pt idx="2">
                  <c:v>4</c:v>
                </c:pt>
                <c:pt idx="3">
                  <c:v>9</c:v>
                </c:pt>
              </c:numCache>
            </c:numRef>
          </c:val>
          <c:extLst>
            <c:ext xmlns:c16="http://schemas.microsoft.com/office/drawing/2014/chart" uri="{C3380CC4-5D6E-409C-BE32-E72D297353CC}">
              <c16:uniqueId val="{00000001-DF73-B141-99C6-0F2F4969A834}"/>
            </c:ext>
          </c:extLst>
        </c:ser>
        <c:ser>
          <c:idx val="2"/>
          <c:order val="2"/>
          <c:tx>
            <c:strRef>
              <c:f>'Labour distribution'!$CA$18</c:f>
              <c:strCache>
                <c:ptCount val="1"/>
                <c:pt idx="0">
                  <c:v>Feed+Health</c:v>
                </c:pt>
              </c:strCache>
            </c:strRef>
          </c:tx>
          <c:spPr>
            <a:solidFill>
              <a:schemeClr val="accent3"/>
            </a:solidFill>
            <a:ln>
              <a:noFill/>
            </a:ln>
            <a:effectLst/>
          </c:spPr>
          <c:invertIfNegative val="0"/>
          <c:cat>
            <c:strRef>
              <c:f>'Labour distribution'!$BX$19:$BX$22</c:f>
              <c:strCache>
                <c:ptCount val="4"/>
                <c:pt idx="0">
                  <c:v>Man</c:v>
                </c:pt>
                <c:pt idx="1">
                  <c:v>Woman</c:v>
                </c:pt>
                <c:pt idx="2">
                  <c:v>Girl</c:v>
                </c:pt>
                <c:pt idx="3">
                  <c:v>Boy</c:v>
                </c:pt>
              </c:strCache>
            </c:strRef>
          </c:cat>
          <c:val>
            <c:numRef>
              <c:f>'Labour distribution'!$CA$19:$CA$22</c:f>
              <c:numCache>
                <c:formatCode>General</c:formatCode>
                <c:ptCount val="4"/>
                <c:pt idx="0">
                  <c:v>28</c:v>
                </c:pt>
                <c:pt idx="1">
                  <c:v>16</c:v>
                </c:pt>
                <c:pt idx="2">
                  <c:v>3</c:v>
                </c:pt>
                <c:pt idx="3">
                  <c:v>6</c:v>
                </c:pt>
              </c:numCache>
            </c:numRef>
          </c:val>
          <c:extLst>
            <c:ext xmlns:c16="http://schemas.microsoft.com/office/drawing/2014/chart" uri="{C3380CC4-5D6E-409C-BE32-E72D297353CC}">
              <c16:uniqueId val="{00000002-DF73-B141-99C6-0F2F4969A834}"/>
            </c:ext>
          </c:extLst>
        </c:ser>
        <c:dLbls>
          <c:showLegendKey val="0"/>
          <c:showVal val="0"/>
          <c:showCatName val="0"/>
          <c:showSerName val="0"/>
          <c:showPercent val="0"/>
          <c:showBubbleSize val="0"/>
        </c:dLbls>
        <c:gapWidth val="219"/>
        <c:axId val="300581088"/>
        <c:axId val="333708592"/>
      </c:barChart>
      <c:catAx>
        <c:axId val="3005810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333708592"/>
        <c:crosses val="autoZero"/>
        <c:auto val="1"/>
        <c:lblAlgn val="ctr"/>
        <c:lblOffset val="100"/>
        <c:noMultiLvlLbl val="0"/>
      </c:catAx>
      <c:valAx>
        <c:axId val="3337085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b="1"/>
                  <a:t>Number of Respondent</a:t>
                </a:r>
              </a:p>
            </c:rich>
          </c:tx>
          <c:overlay val="0"/>
          <c:spPr>
            <a:noFill/>
            <a:ln>
              <a:noFill/>
            </a:ln>
            <a:effectLst/>
          </c:spPr>
          <c:txPr>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30058108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Health care</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'Labour distribution'!$CI$18</c:f>
              <c:strCache>
                <c:ptCount val="1"/>
                <c:pt idx="0">
                  <c:v>Control</c:v>
                </c:pt>
              </c:strCache>
            </c:strRef>
          </c:tx>
          <c:spPr>
            <a:solidFill>
              <a:schemeClr val="accent1"/>
            </a:solidFill>
            <a:ln>
              <a:noFill/>
            </a:ln>
            <a:effectLst/>
          </c:spPr>
          <c:invertIfNegative val="0"/>
          <c:cat>
            <c:strRef>
              <c:f>'Labour distribution'!$CH$19:$CH$22</c:f>
              <c:strCache>
                <c:ptCount val="4"/>
                <c:pt idx="0">
                  <c:v>Man</c:v>
                </c:pt>
                <c:pt idx="1">
                  <c:v>Woman</c:v>
                </c:pt>
                <c:pt idx="2">
                  <c:v>Girl</c:v>
                </c:pt>
                <c:pt idx="3">
                  <c:v>Boy</c:v>
                </c:pt>
              </c:strCache>
            </c:strRef>
          </c:cat>
          <c:val>
            <c:numRef>
              <c:f>'Labour distribution'!$CI$19:$CI$22</c:f>
              <c:numCache>
                <c:formatCode>General</c:formatCode>
                <c:ptCount val="4"/>
                <c:pt idx="0">
                  <c:v>25</c:v>
                </c:pt>
                <c:pt idx="1">
                  <c:v>17</c:v>
                </c:pt>
                <c:pt idx="2">
                  <c:v>7</c:v>
                </c:pt>
                <c:pt idx="3">
                  <c:v>19</c:v>
                </c:pt>
              </c:numCache>
            </c:numRef>
          </c:val>
          <c:extLst>
            <c:ext xmlns:c16="http://schemas.microsoft.com/office/drawing/2014/chart" uri="{C3380CC4-5D6E-409C-BE32-E72D297353CC}">
              <c16:uniqueId val="{00000000-36DD-CC41-AD5F-3CC169A00DD8}"/>
            </c:ext>
          </c:extLst>
        </c:ser>
        <c:ser>
          <c:idx val="1"/>
          <c:order val="1"/>
          <c:tx>
            <c:strRef>
              <c:f>'Labour distribution'!$CJ$18</c:f>
              <c:strCache>
                <c:ptCount val="1"/>
                <c:pt idx="0">
                  <c:v>Health only</c:v>
                </c:pt>
              </c:strCache>
            </c:strRef>
          </c:tx>
          <c:spPr>
            <a:solidFill>
              <a:schemeClr val="accent2"/>
            </a:solidFill>
            <a:ln>
              <a:noFill/>
            </a:ln>
            <a:effectLst/>
          </c:spPr>
          <c:invertIfNegative val="0"/>
          <c:cat>
            <c:strRef>
              <c:f>'Labour distribution'!$CH$19:$CH$22</c:f>
              <c:strCache>
                <c:ptCount val="4"/>
                <c:pt idx="0">
                  <c:v>Man</c:v>
                </c:pt>
                <c:pt idx="1">
                  <c:v>Woman</c:v>
                </c:pt>
                <c:pt idx="2">
                  <c:v>Girl</c:v>
                </c:pt>
                <c:pt idx="3">
                  <c:v>Boy</c:v>
                </c:pt>
              </c:strCache>
            </c:strRef>
          </c:cat>
          <c:val>
            <c:numRef>
              <c:f>'Labour distribution'!$CJ$19:$CJ$22</c:f>
              <c:numCache>
                <c:formatCode>General</c:formatCode>
                <c:ptCount val="4"/>
                <c:pt idx="0">
                  <c:v>26</c:v>
                </c:pt>
                <c:pt idx="1">
                  <c:v>16</c:v>
                </c:pt>
                <c:pt idx="2">
                  <c:v>5</c:v>
                </c:pt>
                <c:pt idx="3">
                  <c:v>18</c:v>
                </c:pt>
              </c:numCache>
            </c:numRef>
          </c:val>
          <c:extLst>
            <c:ext xmlns:c16="http://schemas.microsoft.com/office/drawing/2014/chart" uri="{C3380CC4-5D6E-409C-BE32-E72D297353CC}">
              <c16:uniqueId val="{00000001-36DD-CC41-AD5F-3CC169A00DD8}"/>
            </c:ext>
          </c:extLst>
        </c:ser>
        <c:ser>
          <c:idx val="2"/>
          <c:order val="2"/>
          <c:tx>
            <c:strRef>
              <c:f>'Labour distribution'!$CK$18</c:f>
              <c:strCache>
                <c:ptCount val="1"/>
                <c:pt idx="0">
                  <c:v>Feed+Health</c:v>
                </c:pt>
              </c:strCache>
            </c:strRef>
          </c:tx>
          <c:spPr>
            <a:solidFill>
              <a:schemeClr val="accent3"/>
            </a:solidFill>
            <a:ln>
              <a:noFill/>
            </a:ln>
            <a:effectLst/>
          </c:spPr>
          <c:invertIfNegative val="0"/>
          <c:cat>
            <c:strRef>
              <c:f>'Labour distribution'!$CH$19:$CH$22</c:f>
              <c:strCache>
                <c:ptCount val="4"/>
                <c:pt idx="0">
                  <c:v>Man</c:v>
                </c:pt>
                <c:pt idx="1">
                  <c:v>Woman</c:v>
                </c:pt>
                <c:pt idx="2">
                  <c:v>Girl</c:v>
                </c:pt>
                <c:pt idx="3">
                  <c:v>Boy</c:v>
                </c:pt>
              </c:strCache>
            </c:strRef>
          </c:cat>
          <c:val>
            <c:numRef>
              <c:f>'Labour distribution'!$CK$19:$CK$22</c:f>
              <c:numCache>
                <c:formatCode>General</c:formatCode>
                <c:ptCount val="4"/>
                <c:pt idx="0">
                  <c:v>25</c:v>
                </c:pt>
                <c:pt idx="1">
                  <c:v>15</c:v>
                </c:pt>
                <c:pt idx="2">
                  <c:v>10</c:v>
                </c:pt>
                <c:pt idx="3">
                  <c:v>21</c:v>
                </c:pt>
              </c:numCache>
            </c:numRef>
          </c:val>
          <c:extLst>
            <c:ext xmlns:c16="http://schemas.microsoft.com/office/drawing/2014/chart" uri="{C3380CC4-5D6E-409C-BE32-E72D297353CC}">
              <c16:uniqueId val="{00000002-36DD-CC41-AD5F-3CC169A00DD8}"/>
            </c:ext>
          </c:extLst>
        </c:ser>
        <c:dLbls>
          <c:showLegendKey val="0"/>
          <c:showVal val="0"/>
          <c:showCatName val="0"/>
          <c:showSerName val="0"/>
          <c:showPercent val="0"/>
          <c:showBubbleSize val="0"/>
        </c:dLbls>
        <c:gapWidth val="219"/>
        <c:axId val="319932464"/>
        <c:axId val="319931904"/>
      </c:barChart>
      <c:catAx>
        <c:axId val="319932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319931904"/>
        <c:crosses val="autoZero"/>
        <c:auto val="1"/>
        <c:lblAlgn val="ctr"/>
        <c:lblOffset val="100"/>
        <c:noMultiLvlLbl val="0"/>
      </c:catAx>
      <c:valAx>
        <c:axId val="3199319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b="1"/>
                  <a:t>Number of Respondent</a:t>
                </a:r>
              </a:p>
            </c:rich>
          </c:tx>
          <c:overlay val="0"/>
          <c:spPr>
            <a:noFill/>
            <a:ln>
              <a:noFill/>
            </a:ln>
            <a:effectLst/>
          </c:spPr>
          <c:txPr>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31993246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radarChart>
        <c:radarStyle val="marker"/>
        <c:varyColors val="0"/>
        <c:ser>
          <c:idx val="0"/>
          <c:order val="0"/>
          <c:tx>
            <c:strRef>
              <c:f>'Data Entry'!$P$3</c:f>
              <c:strCache>
                <c:ptCount val="1"/>
                <c:pt idx="0">
                  <c:v>Control</c:v>
                </c:pt>
              </c:strCache>
            </c:strRef>
          </c:tx>
          <c:spPr>
            <a:ln w="28575" cap="rnd">
              <a:solidFill>
                <a:srgbClr val="00B050"/>
              </a:solidFill>
              <a:round/>
            </a:ln>
            <a:effectLst/>
          </c:spPr>
          <c:marker>
            <c:symbol val="none"/>
          </c:marker>
          <c:cat>
            <c:strRef>
              <c:f>'Data Entry'!$O$4:$O$14</c:f>
              <c:strCache>
                <c:ptCount val="11"/>
                <c:pt idx="0">
                  <c:v>Total Flock size at the end number min=100 max=500</c:v>
                </c:pt>
                <c:pt idx="1">
                  <c:v>Mortalty rate % min=5 max=35</c:v>
                </c:pt>
                <c:pt idx="2">
                  <c:v>Average daily gain g/day min=0 max=100</c:v>
                </c:pt>
                <c:pt idx="3">
                  <c:v>Net return FCFA/household min=10000 max=150000</c:v>
                </c:pt>
                <c:pt idx="4">
                  <c:v>Income from animal sale FCFA/household min=10000 max=200000</c:v>
                </c:pt>
                <c:pt idx="5">
                  <c:v>Manure N output g/day min=5 max=60</c:v>
                </c:pt>
                <c:pt idx="6">
                  <c:v>Manure P output g/day min=1.5 max=20</c:v>
                </c:pt>
                <c:pt idx="7">
                  <c:v>Months of food security Months min=3 max=12</c:v>
                </c:pt>
                <c:pt idx="8">
                  <c:v>Dietary diversity score Score min=2 max=12</c:v>
                </c:pt>
                <c:pt idx="9">
                  <c:v>Women's labour for feeding animal</c:v>
                </c:pt>
                <c:pt idx="10">
                  <c:v>Women's labour for anmal health Score min=-2 max=3</c:v>
                </c:pt>
              </c:strCache>
            </c:strRef>
          </c:cat>
          <c:val>
            <c:numRef>
              <c:f>'Data Entry'!$P$4:$P$14</c:f>
              <c:numCache>
                <c:formatCode>0.0000</c:formatCode>
                <c:ptCount val="11"/>
                <c:pt idx="0">
                  <c:v>0.33</c:v>
                </c:pt>
                <c:pt idx="1">
                  <c:v>0.86857142857142855</c:v>
                </c:pt>
                <c:pt idx="2">
                  <c:v>0.19579999999999997</c:v>
                </c:pt>
                <c:pt idx="3">
                  <c:v>0.59050000000000002</c:v>
                </c:pt>
                <c:pt idx="4">
                  <c:v>0.192685</c:v>
                </c:pt>
                <c:pt idx="5">
                  <c:v>0.27633333333333332</c:v>
                </c:pt>
                <c:pt idx="6">
                  <c:v>0.19400000000000001</c:v>
                </c:pt>
                <c:pt idx="7">
                  <c:v>0.8833333333333333</c:v>
                </c:pt>
                <c:pt idx="8">
                  <c:v>0.65</c:v>
                </c:pt>
                <c:pt idx="9">
                  <c:v>0.19833333333333333</c:v>
                </c:pt>
                <c:pt idx="10">
                  <c:v>0.6</c:v>
                </c:pt>
              </c:numCache>
            </c:numRef>
          </c:val>
          <c:extLst>
            <c:ext xmlns:c16="http://schemas.microsoft.com/office/drawing/2014/chart" uri="{C3380CC4-5D6E-409C-BE32-E72D297353CC}">
              <c16:uniqueId val="{00000000-9112-4133-ADBE-5F877D89E4E0}"/>
            </c:ext>
          </c:extLst>
        </c:ser>
        <c:ser>
          <c:idx val="1"/>
          <c:order val="1"/>
          <c:tx>
            <c:strRef>
              <c:f>'Data Entry'!$Q$3</c:f>
              <c:strCache>
                <c:ptCount val="1"/>
                <c:pt idx="0">
                  <c:v>Feed+Health</c:v>
                </c:pt>
              </c:strCache>
            </c:strRef>
          </c:tx>
          <c:spPr>
            <a:ln w="28575" cap="rnd">
              <a:solidFill>
                <a:schemeClr val="accent2"/>
              </a:solidFill>
              <a:round/>
            </a:ln>
            <a:effectLst/>
          </c:spPr>
          <c:marker>
            <c:symbol val="none"/>
          </c:marker>
          <c:cat>
            <c:strRef>
              <c:f>'Data Entry'!$O$4:$O$14</c:f>
              <c:strCache>
                <c:ptCount val="11"/>
                <c:pt idx="0">
                  <c:v>Total Flock size at the end number min=100 max=500</c:v>
                </c:pt>
                <c:pt idx="1">
                  <c:v>Mortalty rate % min=5 max=35</c:v>
                </c:pt>
                <c:pt idx="2">
                  <c:v>Average daily gain g/day min=0 max=100</c:v>
                </c:pt>
                <c:pt idx="3">
                  <c:v>Net return FCFA/household min=10000 max=150000</c:v>
                </c:pt>
                <c:pt idx="4">
                  <c:v>Income from animal sale FCFA/household min=10000 max=200000</c:v>
                </c:pt>
                <c:pt idx="5">
                  <c:v>Manure N output g/day min=5 max=60</c:v>
                </c:pt>
                <c:pt idx="6">
                  <c:v>Manure P output g/day min=1.5 max=20</c:v>
                </c:pt>
                <c:pt idx="7">
                  <c:v>Months of food security Months min=3 max=12</c:v>
                </c:pt>
                <c:pt idx="8">
                  <c:v>Dietary diversity score Score min=2 max=12</c:v>
                </c:pt>
                <c:pt idx="9">
                  <c:v>Women's labour for feeding animal</c:v>
                </c:pt>
                <c:pt idx="10">
                  <c:v>Women's labour for anmal health Score min=-2 max=3</c:v>
                </c:pt>
              </c:strCache>
            </c:strRef>
          </c:cat>
          <c:val>
            <c:numRef>
              <c:f>'Data Entry'!$Q$4:$Q$14</c:f>
              <c:numCache>
                <c:formatCode>0.0000</c:formatCode>
                <c:ptCount val="11"/>
                <c:pt idx="0">
                  <c:v>0.97599999999999998</c:v>
                </c:pt>
                <c:pt idx="1">
                  <c:v>0.38</c:v>
                </c:pt>
                <c:pt idx="2">
                  <c:v>0.45049999999999996</c:v>
                </c:pt>
                <c:pt idx="3">
                  <c:v>0.63566</c:v>
                </c:pt>
                <c:pt idx="4">
                  <c:v>0.84562499999999996</c:v>
                </c:pt>
                <c:pt idx="5">
                  <c:v>0.77133333333333332</c:v>
                </c:pt>
                <c:pt idx="6">
                  <c:v>0.54900000000000004</c:v>
                </c:pt>
                <c:pt idx="7">
                  <c:v>0.97499999999999998</c:v>
                </c:pt>
                <c:pt idx="8">
                  <c:v>0.79166666666666663</c:v>
                </c:pt>
                <c:pt idx="9">
                  <c:v>0.21333333333333335</c:v>
                </c:pt>
                <c:pt idx="10">
                  <c:v>0.6</c:v>
                </c:pt>
              </c:numCache>
            </c:numRef>
          </c:val>
          <c:extLst>
            <c:ext xmlns:c16="http://schemas.microsoft.com/office/drawing/2014/chart" uri="{C3380CC4-5D6E-409C-BE32-E72D297353CC}">
              <c16:uniqueId val="{00000001-9112-4133-ADBE-5F877D89E4E0}"/>
            </c:ext>
          </c:extLst>
        </c:ser>
        <c:ser>
          <c:idx val="2"/>
          <c:order val="2"/>
          <c:tx>
            <c:strRef>
              <c:f>'Data Entry'!#REF!</c:f>
              <c:strCache>
                <c:ptCount val="1"/>
                <c:pt idx="0">
                  <c:v>#REF!</c:v>
                </c:pt>
              </c:strCache>
            </c:strRef>
          </c:tx>
          <c:spPr>
            <a:ln w="28575" cap="rnd">
              <a:solidFill>
                <a:schemeClr val="accent3"/>
              </a:solidFill>
              <a:round/>
            </a:ln>
            <a:effectLst/>
          </c:spPr>
          <c:marker>
            <c:symbol val="none"/>
          </c:marker>
          <c:cat>
            <c:strRef>
              <c:f>'Data Entry'!$O$4:$O$14</c:f>
              <c:strCache>
                <c:ptCount val="11"/>
                <c:pt idx="0">
                  <c:v>Total Flock size at the end number min=100 max=500</c:v>
                </c:pt>
                <c:pt idx="1">
                  <c:v>Mortalty rate % min=5 max=35</c:v>
                </c:pt>
                <c:pt idx="2">
                  <c:v>Average daily gain g/day min=0 max=100</c:v>
                </c:pt>
                <c:pt idx="3">
                  <c:v>Net return FCFA/household min=10000 max=150000</c:v>
                </c:pt>
                <c:pt idx="4">
                  <c:v>Income from animal sale FCFA/household min=10000 max=200000</c:v>
                </c:pt>
                <c:pt idx="5">
                  <c:v>Manure N output g/day min=5 max=60</c:v>
                </c:pt>
                <c:pt idx="6">
                  <c:v>Manure P output g/day min=1.5 max=20</c:v>
                </c:pt>
                <c:pt idx="7">
                  <c:v>Months of food security Months min=3 max=12</c:v>
                </c:pt>
                <c:pt idx="8">
                  <c:v>Dietary diversity score Score min=2 max=12</c:v>
                </c:pt>
                <c:pt idx="9">
                  <c:v>Women's labour for feeding animal</c:v>
                </c:pt>
                <c:pt idx="10">
                  <c:v>Women's labour for anmal health Score min=-2 max=3</c:v>
                </c:pt>
              </c:strCache>
            </c:strRef>
          </c:cat>
          <c:val>
            <c:numRef>
              <c:f>'Data Entry'!#REF!</c:f>
              <c:numCache>
                <c:formatCode>General</c:formatCode>
                <c:ptCount val="1"/>
                <c:pt idx="0">
                  <c:v>1</c:v>
                </c:pt>
              </c:numCache>
            </c:numRef>
          </c:val>
          <c:extLst>
            <c:ext xmlns:c16="http://schemas.microsoft.com/office/drawing/2014/chart" uri="{C3380CC4-5D6E-409C-BE32-E72D297353CC}">
              <c16:uniqueId val="{00000000-EC14-7448-BFBD-CFB8F40587AF}"/>
            </c:ext>
          </c:extLst>
        </c:ser>
        <c:dLbls>
          <c:showLegendKey val="0"/>
          <c:showVal val="0"/>
          <c:showCatName val="0"/>
          <c:showSerName val="0"/>
          <c:showPercent val="0"/>
          <c:showBubbleSize val="0"/>
        </c:dLbls>
        <c:axId val="331881280"/>
        <c:axId val="331881840"/>
      </c:radarChart>
      <c:catAx>
        <c:axId val="3318812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331881840"/>
        <c:crosses val="autoZero"/>
        <c:auto val="1"/>
        <c:lblAlgn val="ctr"/>
        <c:lblOffset val="100"/>
        <c:noMultiLvlLbl val="0"/>
      </c:catAx>
      <c:valAx>
        <c:axId val="331881840"/>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noFill/>
                <a:latin typeface="+mn-lt"/>
                <a:ea typeface="+mn-ea"/>
                <a:cs typeface="+mn-cs"/>
              </a:defRPr>
            </a:pPr>
            <a:endParaRPr lang="en-US"/>
          </a:p>
        </c:txPr>
        <c:crossAx val="331881280"/>
        <c:crosses val="autoZero"/>
        <c:crossBetween val="between"/>
      </c:valAx>
      <c:spPr>
        <a:noFill/>
        <a:ln>
          <a:noFill/>
        </a:ln>
        <a:effectLst/>
      </c:spPr>
    </c:plotArea>
    <c:legend>
      <c:legendPos val="r"/>
      <c:legendEntry>
        <c:idx val="2"/>
        <c:delete val="1"/>
      </c:legendEntry>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image" Target="../media/image1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6/2/19</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6/2/19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cstate="email">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5.png"/><Relationship Id="rId5" Type="http://schemas.openxmlformats.org/officeDocument/2006/relationships/oleObject" Target="../embeddings/oleObject2.bin"/><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1219200" y="4114800"/>
            <a:ext cx="6743700" cy="609600"/>
          </a:xfrm>
        </p:spPr>
        <p:txBody>
          <a:bodyPr/>
          <a:lstStyle/>
          <a:p>
            <a:r>
              <a:rPr lang="en-US" sz="1400" dirty="0">
                <a:latin typeface="+mn-lt"/>
              </a:rPr>
              <a:t>Augustine Ayantunde, Sadat Salifu, </a:t>
            </a:r>
            <a:r>
              <a:rPr lang="en-US" sz="1400" dirty="0" err="1">
                <a:latin typeface="+mn-lt"/>
              </a:rPr>
              <a:t>Theophile</a:t>
            </a:r>
            <a:r>
              <a:rPr lang="en-US" sz="1400" dirty="0">
                <a:latin typeface="+mn-lt"/>
              </a:rPr>
              <a:t> Dembele</a:t>
            </a:r>
          </a:p>
          <a:p>
            <a:r>
              <a:rPr lang="en-US" sz="1400" dirty="0">
                <a:latin typeface="+mn-lt"/>
              </a:rPr>
              <a:t>ILRI, ARI, AMEDD</a:t>
            </a:r>
          </a:p>
        </p:txBody>
      </p:sp>
      <p:sp>
        <p:nvSpPr>
          <p:cNvPr id="6" name="Text Placeholder 1">
            <a:extLst>
              <a:ext uri="{FF2B5EF4-FFF2-40B4-BE49-F238E27FC236}">
                <a16:creationId xmlns:a16="http://schemas.microsoft.com/office/drawing/2014/main" id="{7A9B06C3-4E93-1C44-B823-4B9FE5753113}"/>
              </a:ext>
            </a:extLst>
          </p:cNvPr>
          <p:cNvSpPr>
            <a:spLocks noGrp="1"/>
          </p:cNvSpPr>
          <p:nvPr>
            <p:ph type="body" sz="quarter" idx="11"/>
          </p:nvPr>
        </p:nvSpPr>
        <p:spPr>
          <a:xfrm>
            <a:off x="190500" y="1752600"/>
            <a:ext cx="8763000" cy="1371600"/>
          </a:xfrm>
        </p:spPr>
        <p:txBody>
          <a:bodyPr/>
          <a:lstStyle/>
          <a:p>
            <a:r>
              <a:rPr lang="en-US" sz="2800" b="1" dirty="0">
                <a:latin typeface="+mn-lt"/>
              </a:rPr>
              <a:t>Ghana &amp; Mali - activity 1.1.2</a:t>
            </a:r>
            <a:endParaRPr lang="en-US" sz="2800" dirty="0">
              <a:latin typeface="+mn-lt"/>
            </a:endParaRPr>
          </a:p>
          <a:p>
            <a:r>
              <a:rPr lang="en-US" sz="2000" dirty="0">
                <a:latin typeface="+mn-lt"/>
              </a:rPr>
              <a:t>Test and disseminate a combination of improved breeds, housing, feeding, health and breeding practices to intensify rearing of livestock (sheep, goat, pig, and poultry) for meat, egg and milk production </a:t>
            </a:r>
          </a:p>
        </p:txBody>
      </p:sp>
    </p:spTree>
    <p:extLst>
      <p:ext uri="{BB962C8B-B14F-4D97-AF65-F5344CB8AC3E}">
        <p14:creationId xmlns:p14="http://schemas.microsoft.com/office/powerpoint/2010/main" val="2439034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1301252574"/>
              </p:ext>
            </p:extLst>
          </p:nvPr>
        </p:nvGraphicFramePr>
        <p:xfrm>
          <a:off x="152400" y="1371600"/>
          <a:ext cx="8763001" cy="5533969"/>
        </p:xfrm>
        <a:graphic>
          <a:graphicData uri="http://schemas.openxmlformats.org/drawingml/2006/table">
            <a:tbl>
              <a:tblPr firstRow="1" bandRow="1">
                <a:tableStyleId>{5C22544A-7EE6-4342-B048-85BDC9FD1C3A}</a:tableStyleId>
              </a:tblPr>
              <a:tblGrid>
                <a:gridCol w="1862138">
                  <a:extLst>
                    <a:ext uri="{9D8B030D-6E8A-4147-A177-3AD203B41FA5}">
                      <a16:colId xmlns:a16="http://schemas.microsoft.com/office/drawing/2014/main" val="646009280"/>
                    </a:ext>
                  </a:extLst>
                </a:gridCol>
                <a:gridCol w="657225">
                  <a:extLst>
                    <a:ext uri="{9D8B030D-6E8A-4147-A177-3AD203B41FA5}">
                      <a16:colId xmlns:a16="http://schemas.microsoft.com/office/drawing/2014/main" val="1650091306"/>
                    </a:ext>
                  </a:extLst>
                </a:gridCol>
                <a:gridCol w="3121818">
                  <a:extLst>
                    <a:ext uri="{9D8B030D-6E8A-4147-A177-3AD203B41FA5}">
                      <a16:colId xmlns:a16="http://schemas.microsoft.com/office/drawing/2014/main" val="100015059"/>
                    </a:ext>
                  </a:extLst>
                </a:gridCol>
                <a:gridCol w="200820">
                  <a:extLst>
                    <a:ext uri="{9D8B030D-6E8A-4147-A177-3AD203B41FA5}">
                      <a16:colId xmlns:a16="http://schemas.microsoft.com/office/drawing/2014/main" val="456250825"/>
                    </a:ext>
                  </a:extLst>
                </a:gridCol>
                <a:gridCol w="2921000">
                  <a:extLst>
                    <a:ext uri="{9D8B030D-6E8A-4147-A177-3AD203B41FA5}">
                      <a16:colId xmlns:a16="http://schemas.microsoft.com/office/drawing/2014/main" val="1587143714"/>
                    </a:ext>
                  </a:extLst>
                </a:gridCol>
              </a:tblGrid>
              <a:tr h="438980">
                <a:tc gridSpan="2">
                  <a:txBody>
                    <a:bodyPr/>
                    <a:lstStyle/>
                    <a:p>
                      <a:r>
                        <a:rPr lang="en-US" sz="1200" dirty="0"/>
                        <a:t>Outcome no._1 _ _  </a:t>
                      </a:r>
                    </a:p>
                  </a:txBody>
                  <a:tcPr/>
                </a:tc>
                <a:tc hMerge="1">
                  <a:txBody>
                    <a:bodyPr/>
                    <a:lstStyle/>
                    <a:p>
                      <a:endParaRPr lang="en-US" dirty="0"/>
                    </a:p>
                  </a:txBody>
                  <a:tcPr/>
                </a:tc>
                <a:tc>
                  <a:txBody>
                    <a:bodyPr/>
                    <a:lstStyle/>
                    <a:p>
                      <a:r>
                        <a:rPr lang="en-US" sz="1200" dirty="0"/>
                        <a:t>Output no._ _1.1  _</a:t>
                      </a:r>
                    </a:p>
                  </a:txBody>
                  <a:tcPr/>
                </a:tc>
                <a:tc gridSpan="2">
                  <a:txBody>
                    <a:bodyPr/>
                    <a:lstStyle/>
                    <a:p>
                      <a:r>
                        <a:rPr lang="en-US" sz="1200" dirty="0"/>
                        <a:t>Activity no._ _1.1.2 _ </a:t>
                      </a:r>
                    </a:p>
                  </a:txBody>
                  <a:tcPr/>
                </a:tc>
                <a:tc hMerge="1">
                  <a:txBody>
                    <a:bodyPr/>
                    <a:lstStyle/>
                    <a:p>
                      <a:endParaRPr lang="en-US" dirty="0"/>
                    </a:p>
                  </a:txBody>
                  <a:tcPr/>
                </a:tc>
                <a:extLst>
                  <a:ext uri="{0D108BD9-81ED-4DB2-BD59-A6C34878D82A}">
                    <a16:rowId xmlns:a16="http://schemas.microsoft.com/office/drawing/2014/main" val="3505229905"/>
                  </a:ext>
                </a:extLst>
              </a:tr>
              <a:tr h="438980">
                <a:tc>
                  <a:txBody>
                    <a:bodyPr/>
                    <a:lstStyle/>
                    <a:p>
                      <a:r>
                        <a:rPr lang="en-US" sz="1200" b="1" dirty="0"/>
                        <a:t>Sub-activity title </a:t>
                      </a:r>
                    </a:p>
                  </a:txBody>
                  <a:tcPr/>
                </a:tc>
                <a:tc gridSpan="4">
                  <a:txBody>
                    <a:bodyPr/>
                    <a:lstStyle/>
                    <a:p>
                      <a:r>
                        <a:rPr lang="en-US" sz="1200" b="1" dirty="0"/>
                        <a:t>Efficient feed utilization through improved feed troughs </a:t>
                      </a: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10160256"/>
                  </a:ext>
                </a:extLst>
              </a:tr>
              <a:tr h="541209">
                <a:tc>
                  <a:txBody>
                    <a:bodyPr/>
                    <a:lstStyle/>
                    <a:p>
                      <a:r>
                        <a:rPr lang="en-US" sz="1200" b="1" dirty="0"/>
                        <a:t>Location/sites </a:t>
                      </a:r>
                    </a:p>
                    <a:p>
                      <a:r>
                        <a:rPr lang="en-US" sz="1200" b="1" dirty="0"/>
                        <a:t>for sub-activity</a:t>
                      </a:r>
                    </a:p>
                  </a:txBody>
                  <a:tcPr/>
                </a:tc>
                <a:tc gridSpan="4">
                  <a:txBody>
                    <a:bodyPr/>
                    <a:lstStyle/>
                    <a:p>
                      <a:r>
                        <a:rPr lang="en-US" sz="1200" dirty="0"/>
                        <a:t>Ghana: </a:t>
                      </a:r>
                      <a:r>
                        <a:rPr lang="en-US" sz="1200" dirty="0" err="1"/>
                        <a:t>Tibali</a:t>
                      </a:r>
                      <a:r>
                        <a:rPr lang="en-US" sz="1200" dirty="0"/>
                        <a:t>, </a:t>
                      </a:r>
                      <a:r>
                        <a:rPr lang="en-US" sz="1200" dirty="0" err="1"/>
                        <a:t>Duko</a:t>
                      </a:r>
                      <a:r>
                        <a:rPr lang="en-US" sz="1200" baseline="0" dirty="0"/>
                        <a:t> (Northern region); </a:t>
                      </a:r>
                      <a:r>
                        <a:rPr lang="en-US" sz="1200" baseline="0" dirty="0" err="1"/>
                        <a:t>Gia</a:t>
                      </a:r>
                      <a:r>
                        <a:rPr lang="en-US" sz="1200" baseline="0" dirty="0"/>
                        <a:t> (Upper East region)</a:t>
                      </a:r>
                    </a:p>
                    <a:p>
                      <a:r>
                        <a:rPr lang="en-US" sz="1200" baseline="0" dirty="0"/>
                        <a:t>Mali: </a:t>
                      </a:r>
                      <a:r>
                        <a:rPr lang="en-US" sz="1200" baseline="0" dirty="0" err="1"/>
                        <a:t>M’Pessoba</a:t>
                      </a:r>
                      <a:r>
                        <a:rPr lang="en-US" sz="1200" baseline="0" dirty="0"/>
                        <a:t>, </a:t>
                      </a:r>
                      <a:r>
                        <a:rPr lang="en-US" sz="1200" baseline="0" dirty="0" err="1"/>
                        <a:t>Sirakele</a:t>
                      </a:r>
                      <a:r>
                        <a:rPr lang="en-US" sz="1200" baseline="0" dirty="0"/>
                        <a:t>, </a:t>
                      </a:r>
                      <a:r>
                        <a:rPr lang="en-US" sz="1200" baseline="0" dirty="0" err="1"/>
                        <a:t>Zanzoni</a:t>
                      </a:r>
                      <a:r>
                        <a:rPr lang="en-US" sz="1200" baseline="0" dirty="0"/>
                        <a:t> (</a:t>
                      </a:r>
                      <a:r>
                        <a:rPr lang="en-US" sz="1200" baseline="0" dirty="0" err="1"/>
                        <a:t>Koutiala</a:t>
                      </a:r>
                      <a:r>
                        <a:rPr lang="en-US" sz="1200" baseline="0" dirty="0"/>
                        <a:t> district)</a:t>
                      </a:r>
                      <a:endParaRPr lang="en-US" sz="1200" dirty="0"/>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712296291"/>
                  </a:ext>
                </a:extLst>
              </a:tr>
              <a:tr h="541209">
                <a:tc>
                  <a:txBody>
                    <a:bodyPr/>
                    <a:lstStyle/>
                    <a:p>
                      <a:r>
                        <a:rPr lang="en-US" sz="1200" b="1" dirty="0"/>
                        <a:t>Implementation timeframe (start/end date)</a:t>
                      </a:r>
                    </a:p>
                  </a:txBody>
                  <a:tcPr/>
                </a:tc>
                <a:tc gridSpan="4">
                  <a:txBody>
                    <a:bodyPr/>
                    <a:lstStyle/>
                    <a:p>
                      <a:r>
                        <a:rPr lang="en-US" sz="1200" dirty="0"/>
                        <a:t>October 2018 – May 2019</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232465395"/>
                  </a:ext>
                </a:extLst>
              </a:tr>
              <a:tr h="438980">
                <a:tc>
                  <a:txBody>
                    <a:bodyPr/>
                    <a:lstStyle/>
                    <a:p>
                      <a:r>
                        <a:rPr lang="en-US" sz="1200" b="1" dirty="0"/>
                        <a:t>Deliverables achieved</a:t>
                      </a:r>
                    </a:p>
                  </a:txBody>
                  <a:tcPr/>
                </a:tc>
                <a:tc gridSpan="3">
                  <a:txBody>
                    <a:bodyPr/>
                    <a:lstStyle/>
                    <a:p>
                      <a:pPr marL="228600" indent="-228600">
                        <a:buFont typeface="+mj-lt"/>
                        <a:buAutoNum type="arabicPeriod"/>
                      </a:pPr>
                      <a:r>
                        <a:rPr lang="en-US" sz="1200" dirty="0"/>
                        <a:t>30 Improved feed troughs designed in Ghana_ _ _</a:t>
                      </a:r>
                    </a:p>
                    <a:p>
                      <a:pPr marL="228600" indent="-228600">
                        <a:buFont typeface="+mj-lt"/>
                        <a:buAutoNum type="arabicPeriod"/>
                      </a:pPr>
                      <a:r>
                        <a:rPr lang="en-US" sz="1200" dirty="0"/>
                        <a:t>45 Improved</a:t>
                      </a:r>
                      <a:r>
                        <a:rPr lang="en-US" sz="1200" baseline="0" dirty="0"/>
                        <a:t> feed troughs designed in Mali</a:t>
                      </a:r>
                      <a:r>
                        <a:rPr lang="en-US" sz="1200" dirty="0"/>
                        <a:t> _</a:t>
                      </a:r>
                    </a:p>
                    <a:p>
                      <a:pPr marL="228600" indent="-228600">
                        <a:buFont typeface="+mj-lt"/>
                        <a:buAutoNum type="arabicPeriod"/>
                      </a:pPr>
                      <a:r>
                        <a:rPr lang="en-US" sz="1200" dirty="0"/>
                        <a:t>59</a:t>
                      </a:r>
                      <a:r>
                        <a:rPr lang="en-US" sz="1200" baseline="0" dirty="0"/>
                        <a:t> trained in Ghana including 29 youths</a:t>
                      </a:r>
                      <a:r>
                        <a:rPr lang="en-US" sz="1200" dirty="0"/>
                        <a:t>_ _ _</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45 trained in Mali_ _ _</a:t>
                      </a:r>
                    </a:p>
                    <a:p>
                      <a:pPr marL="228600" indent="-228600">
                        <a:buFont typeface="+mj-lt"/>
                        <a:buAutoNum type="arabicPeriod" startAt="4"/>
                      </a:pPr>
                      <a:r>
                        <a:rPr lang="en-US" sz="1200" dirty="0"/>
                        <a:t>Data on use of improved feed troughs</a:t>
                      </a:r>
                    </a:p>
                    <a:p>
                      <a:pPr marL="228600" indent="-228600">
                        <a:buFont typeface="+mj-lt"/>
                        <a:buAutoNum type="arabicPeriod" startAt="4"/>
                      </a:pPr>
                      <a:r>
                        <a:rPr lang="en-US" sz="1200" dirty="0"/>
                        <a:t>Report of demonstration of use</a:t>
                      </a:r>
                      <a:r>
                        <a:rPr lang="en-US" sz="1200" baseline="0" dirty="0"/>
                        <a:t> of improved feed troughs</a:t>
                      </a:r>
                      <a:r>
                        <a:rPr lang="en-US" sz="1200" dirty="0"/>
                        <a:t>_ _</a:t>
                      </a:r>
                    </a:p>
                  </a:txBody>
                  <a:tcPr/>
                </a:tc>
                <a:extLst>
                  <a:ext uri="{0D108BD9-81ED-4DB2-BD59-A6C34878D82A}">
                    <a16:rowId xmlns:a16="http://schemas.microsoft.com/office/drawing/2014/main" val="3087860269"/>
                  </a:ext>
                </a:extLst>
              </a:tr>
              <a:tr h="757692">
                <a:tc>
                  <a:txBody>
                    <a:bodyPr/>
                    <a:lstStyle/>
                    <a:p>
                      <a:r>
                        <a:rPr lang="en-US" sz="1200" b="1" dirty="0"/>
                        <a:t>S.I. domain and indicators for which data was collected – indicate metric and scale</a:t>
                      </a:r>
                    </a:p>
                  </a:txBody>
                  <a:tcPr/>
                </a:tc>
                <a:tc gridSpan="3">
                  <a:txBody>
                    <a:bodyPr/>
                    <a:lstStyle/>
                    <a:p>
                      <a:pPr marL="228600" indent="-228600">
                        <a:buFont typeface="+mj-lt"/>
                        <a:buAutoNum type="arabicPeriod"/>
                      </a:pPr>
                      <a:r>
                        <a:rPr lang="en-US" sz="1200" dirty="0"/>
                        <a:t>Productivity: _ Input use efficiency (quantity of feed saved from waste)_ _</a:t>
                      </a:r>
                    </a:p>
                    <a:p>
                      <a:pPr marL="228600" indent="-228600">
                        <a:buFont typeface="+mj-lt"/>
                        <a:buAutoNum type="arabicPeriod"/>
                      </a:pPr>
                      <a:r>
                        <a:rPr lang="en-US" sz="1200" dirty="0"/>
                        <a:t>Economic: Profitability (cost and benefit of improved feed troughs)_ _ _</a:t>
                      </a:r>
                    </a:p>
                    <a:p>
                      <a:pPr marL="228600" indent="-228600">
                        <a:buFont typeface="+mj-lt"/>
                        <a:buAutoNum type="arabicPeriod"/>
                      </a:pPr>
                      <a:r>
                        <a:rPr lang="en-US" sz="1200" dirty="0"/>
                        <a:t>Social: Gender equity (time spent in feeding the animals by gender) </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_ _ _</a:t>
                      </a:r>
                    </a:p>
                    <a:p>
                      <a:pPr marL="228600" indent="-228600">
                        <a:buFont typeface="+mj-lt"/>
                        <a:buAutoNum type="arabicPeriod" startAt="4"/>
                      </a:pPr>
                      <a:r>
                        <a:rPr lang="en-US" sz="1200" dirty="0"/>
                        <a:t>_ _ _</a:t>
                      </a:r>
                    </a:p>
                    <a:p>
                      <a:pPr marL="0" indent="0">
                        <a:buFont typeface="+mj-lt"/>
                        <a:buNone/>
                      </a:pPr>
                      <a:endParaRPr lang="en-US" sz="1200" dirty="0"/>
                    </a:p>
                  </a:txBody>
                  <a:tcPr/>
                </a:tc>
                <a:extLst>
                  <a:ext uri="{0D108BD9-81ED-4DB2-BD59-A6C34878D82A}">
                    <a16:rowId xmlns:a16="http://schemas.microsoft.com/office/drawing/2014/main" val="2109533273"/>
                  </a:ext>
                </a:extLst>
              </a:tr>
              <a:tr h="577271">
                <a:tc>
                  <a:txBody>
                    <a:bodyPr/>
                    <a:lstStyle/>
                    <a:p>
                      <a:r>
                        <a:rPr lang="en-US" sz="1200" b="1" dirty="0"/>
                        <a:t>Research team involved</a:t>
                      </a:r>
                    </a:p>
                  </a:txBody>
                  <a:tcPr/>
                </a:tc>
                <a:tc gridSpan="3">
                  <a:txBody>
                    <a:bodyPr/>
                    <a:lstStyle/>
                    <a:p>
                      <a:pPr marL="228600" indent="-228600">
                        <a:buFont typeface="+mj-lt"/>
                        <a:buAutoNum type="arabicPeriod"/>
                      </a:pPr>
                      <a:r>
                        <a:rPr lang="en-US" sz="1200" dirty="0"/>
                        <a:t>Augustine Ayantunde_ _ _</a:t>
                      </a:r>
                    </a:p>
                    <a:p>
                      <a:pPr marL="228600" indent="-228600">
                        <a:buFont typeface="+mj-lt"/>
                        <a:buAutoNum type="arabicPeriod"/>
                      </a:pPr>
                      <a:r>
                        <a:rPr lang="en-US" sz="1200" dirty="0"/>
                        <a:t>Sadat Salifu_ _ _</a:t>
                      </a:r>
                    </a:p>
                    <a:p>
                      <a:pPr marL="228600" indent="-228600">
                        <a:buFont typeface="+mj-lt"/>
                        <a:buAutoNum type="arabicPeriod"/>
                      </a:pPr>
                      <a:r>
                        <a:rPr lang="en-US" sz="1200" dirty="0"/>
                        <a:t>Solomon</a:t>
                      </a:r>
                      <a:r>
                        <a:rPr lang="en-US" sz="1200" baseline="0" dirty="0"/>
                        <a:t> Konlan</a:t>
                      </a:r>
                      <a:r>
                        <a:rPr lang="en-US" sz="1200" dirty="0"/>
                        <a:t>_ _ _</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err="1"/>
                        <a:t>Theophile</a:t>
                      </a:r>
                      <a:r>
                        <a:rPr lang="en-US" sz="1200" dirty="0"/>
                        <a:t> Dembele_ _ _</a:t>
                      </a:r>
                    </a:p>
                    <a:p>
                      <a:pPr marL="228600" indent="-228600">
                        <a:buFont typeface="+mj-lt"/>
                        <a:buAutoNum type="arabicPeriod" startAt="4"/>
                      </a:pPr>
                      <a:r>
                        <a:rPr lang="en-US" sz="1200" dirty="0"/>
                        <a:t>Oumar Samake_ _ _</a:t>
                      </a:r>
                    </a:p>
                    <a:p>
                      <a:pPr marL="228600" indent="-228600">
                        <a:buFont typeface="+mj-lt"/>
                        <a:buAutoNum type="arabicPeriod" startAt="4"/>
                      </a:pPr>
                      <a:r>
                        <a:rPr lang="en-US" sz="1200" dirty="0"/>
                        <a:t>Bougouna Sogoba_ _ _</a:t>
                      </a:r>
                    </a:p>
                  </a:txBody>
                  <a:tcPr/>
                </a:tc>
                <a:extLst>
                  <a:ext uri="{0D108BD9-81ED-4DB2-BD59-A6C34878D82A}">
                    <a16:rowId xmlns:a16="http://schemas.microsoft.com/office/drawing/2014/main" val="1252771777"/>
                  </a:ext>
                </a:extLst>
              </a:tr>
              <a:tr h="7576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Farming systems research perspective (how this work was interacted with other sub-activities)</a:t>
                      </a:r>
                    </a:p>
                  </a:txBody>
                  <a:tcPr/>
                </a:tc>
                <a:tc gridSpan="4">
                  <a:txBody>
                    <a:bodyPr/>
                    <a:lstStyle/>
                    <a:p>
                      <a:pPr marL="228600" indent="-228600">
                        <a:buFont typeface="+mj-lt"/>
                        <a:buAutoNum type="arabicPeriod"/>
                      </a:pPr>
                      <a:r>
                        <a:rPr lang="en-US" sz="1200" dirty="0"/>
                        <a:t>Improved feed troughs will lead to efficient feed utilization which can enhance efficient nutrient cycling in mixed crop and livestock systems  through less feed waste, and more manure collection for cropping. </a:t>
                      </a:r>
                    </a:p>
                    <a:p>
                      <a:pPr marL="0" indent="0">
                        <a:buFont typeface="+mj-lt"/>
                        <a:buNone/>
                      </a:pPr>
                      <a:endParaRPr lang="en-US" sz="1200" dirty="0"/>
                    </a:p>
                  </a:txBody>
                  <a:tcPr/>
                </a:tc>
                <a:tc hMerge="1">
                  <a:txBody>
                    <a:bodyPr/>
                    <a:lstStyle/>
                    <a:p>
                      <a:endParaRPr lang="en-US"/>
                    </a:p>
                  </a:txBody>
                  <a:tcPr/>
                </a:tc>
                <a:tc hMerge="1">
                  <a:txBody>
                    <a:bodyPr/>
                    <a:lstStyle/>
                    <a:p>
                      <a:endParaRPr lang="en-US" dirty="0"/>
                    </a:p>
                  </a:txBody>
                  <a:tcPr/>
                </a:tc>
                <a:tc hMerge="1">
                  <a:txBody>
                    <a:bodyPr/>
                    <a:lstStyle/>
                    <a:p>
                      <a:pPr marL="228600" indent="-228600">
                        <a:buFont typeface="+mj-lt"/>
                        <a:buAutoNum type="arabicPeriod" startAt="4"/>
                      </a:pPr>
                      <a:endParaRPr lang="en-US" sz="1200" dirty="0"/>
                    </a:p>
                  </a:txBody>
                  <a:tcPr/>
                </a:tc>
                <a:extLst>
                  <a:ext uri="{0D108BD9-81ED-4DB2-BD59-A6C34878D82A}">
                    <a16:rowId xmlns:a16="http://schemas.microsoft.com/office/drawing/2014/main" val="239271738"/>
                  </a:ext>
                </a:extLst>
              </a:tr>
            </a:tbl>
          </a:graphicData>
        </a:graphic>
      </p:graphicFrame>
    </p:spTree>
    <p:extLst>
      <p:ext uri="{BB962C8B-B14F-4D97-AF65-F5344CB8AC3E}">
        <p14:creationId xmlns:p14="http://schemas.microsoft.com/office/powerpoint/2010/main" val="631099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email">
            <a:extLst>
              <a:ext uri="{28A0092B-C50C-407E-A947-70E740481C1C}">
                <a14:useLocalDpi xmlns:a14="http://schemas.microsoft.com/office/drawing/2010/main"/>
              </a:ext>
            </a:extLst>
          </a:blip>
          <a:srcRect/>
          <a:stretch>
            <a:fillRect/>
          </a:stretch>
        </p:blipFill>
        <p:spPr bwMode="auto">
          <a:xfrm>
            <a:off x="228600" y="1371600"/>
            <a:ext cx="4191000" cy="2784475"/>
          </a:xfrm>
          <a:prstGeom prst="rect">
            <a:avLst/>
          </a:prstGeom>
          <a:noFill/>
          <a:ln>
            <a:noFill/>
          </a:ln>
          <a:scene3d>
            <a:camera prst="orthographicFront">
              <a:rot lat="0" lon="0" rev="10799999"/>
            </a:camera>
            <a:lightRig rig="threePt" dir="t"/>
          </a:scene3d>
        </p:spPr>
      </p:pic>
      <p:pic>
        <p:nvPicPr>
          <p:cNvPr id="6" name="Picture 5" descr="D:\Augustine\ILRI General\USAID Project West Africa\Solomon\Pictures field visit Tibali Feb 2019\20190213_083700.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4572000" y="1201737"/>
            <a:ext cx="4181475" cy="2954338"/>
          </a:xfrm>
          <a:prstGeom prst="rect">
            <a:avLst/>
          </a:prstGeom>
          <a:noFill/>
          <a:ln>
            <a:noFill/>
          </a:ln>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8600" y="4187199"/>
            <a:ext cx="3505200" cy="2438400"/>
          </a:xfrm>
          <a:prstGeom prst="rect">
            <a:avLst/>
          </a:prstGeom>
        </p:spPr>
      </p:pic>
      <p:pic>
        <p:nvPicPr>
          <p:cNvPr id="7" name="Picture 6" descr="D:\Augustine\ILRI General\USAID Project West Africa\Solomon\Pictures field visit Tibali Feb 2019\20190213_093220.jpg"/>
          <p:cNvPicPr/>
          <p:nvPr/>
        </p:nvPicPr>
        <p:blipFill>
          <a:blip r:embed="rId5" cstate="email">
            <a:extLst>
              <a:ext uri="{28A0092B-C50C-407E-A947-70E740481C1C}">
                <a14:useLocalDpi xmlns:a14="http://schemas.microsoft.com/office/drawing/2010/main"/>
              </a:ext>
            </a:extLst>
          </a:blip>
          <a:srcRect/>
          <a:stretch>
            <a:fillRect/>
          </a:stretch>
        </p:blipFill>
        <p:spPr bwMode="auto">
          <a:xfrm>
            <a:off x="4800600" y="4187199"/>
            <a:ext cx="3657600" cy="2594601"/>
          </a:xfrm>
          <a:prstGeom prst="rect">
            <a:avLst/>
          </a:prstGeom>
          <a:noFill/>
          <a:ln>
            <a:noFill/>
          </a:ln>
        </p:spPr>
      </p:pic>
    </p:spTree>
    <p:extLst>
      <p:ext uri="{BB962C8B-B14F-4D97-AF65-F5344CB8AC3E}">
        <p14:creationId xmlns:p14="http://schemas.microsoft.com/office/powerpoint/2010/main" val="3086831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813473354"/>
              </p:ext>
            </p:extLst>
          </p:nvPr>
        </p:nvGraphicFramePr>
        <p:xfrm>
          <a:off x="609600" y="1879574"/>
          <a:ext cx="7924800" cy="4926483"/>
        </p:xfrm>
        <a:graphic>
          <a:graphicData uri="http://schemas.openxmlformats.org/drawingml/2006/table">
            <a:tbl>
              <a:tblPr firstRow="1" firstCol="1" bandRow="1">
                <a:tableStyleId>{5C22544A-7EE6-4342-B048-85BDC9FD1C3A}</a:tableStyleId>
              </a:tblPr>
              <a:tblGrid>
                <a:gridCol w="2895600">
                  <a:extLst>
                    <a:ext uri="{9D8B030D-6E8A-4147-A177-3AD203B41FA5}">
                      <a16:colId xmlns:a16="http://schemas.microsoft.com/office/drawing/2014/main" val="20000"/>
                    </a:ext>
                  </a:extLst>
                </a:gridCol>
                <a:gridCol w="304800">
                  <a:extLst>
                    <a:ext uri="{9D8B030D-6E8A-4147-A177-3AD203B41FA5}">
                      <a16:colId xmlns:a16="http://schemas.microsoft.com/office/drawing/2014/main" val="20001"/>
                    </a:ext>
                  </a:extLst>
                </a:gridCol>
                <a:gridCol w="2082520">
                  <a:extLst>
                    <a:ext uri="{9D8B030D-6E8A-4147-A177-3AD203B41FA5}">
                      <a16:colId xmlns:a16="http://schemas.microsoft.com/office/drawing/2014/main" val="20002"/>
                    </a:ext>
                  </a:extLst>
                </a:gridCol>
                <a:gridCol w="2641880">
                  <a:extLst>
                    <a:ext uri="{9D8B030D-6E8A-4147-A177-3AD203B41FA5}">
                      <a16:colId xmlns:a16="http://schemas.microsoft.com/office/drawing/2014/main" val="20003"/>
                    </a:ext>
                  </a:extLst>
                </a:gridCol>
              </a:tblGrid>
              <a:tr h="425050">
                <a:tc>
                  <a:txBody>
                    <a:bodyPr/>
                    <a:lstStyle/>
                    <a:p>
                      <a:pPr marL="0" marR="0">
                        <a:lnSpc>
                          <a:spcPct val="107000"/>
                        </a:lnSpc>
                        <a:spcBef>
                          <a:spcPts val="0"/>
                        </a:spcBef>
                        <a:spcAft>
                          <a:spcPts val="0"/>
                        </a:spcAft>
                      </a:pPr>
                      <a:r>
                        <a:rPr lang="en-US" sz="1800" dirty="0">
                          <a:effectLst/>
                        </a:rPr>
                        <a:t>Variable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marL="0" marR="0" algn="ctr">
                        <a:lnSpc>
                          <a:spcPct val="107000"/>
                        </a:lnSpc>
                        <a:spcBef>
                          <a:spcPts val="0"/>
                        </a:spcBef>
                        <a:spcAft>
                          <a:spcPts val="0"/>
                        </a:spcAft>
                      </a:pPr>
                      <a:r>
                        <a:rPr lang="en-US" sz="1800" dirty="0">
                          <a:effectLst/>
                        </a:rPr>
                        <a:t>Traditional feed trough</a:t>
                      </a:r>
                    </a:p>
                    <a:p>
                      <a:pPr marL="0" marR="0" algn="ctr">
                        <a:lnSpc>
                          <a:spcPct val="107000"/>
                        </a:lnSpc>
                        <a:spcBef>
                          <a:spcPts val="0"/>
                        </a:spcBef>
                        <a:spcAft>
                          <a:spcPts val="0"/>
                        </a:spcAft>
                      </a:pPr>
                      <a:r>
                        <a:rPr lang="en-US" sz="1800" dirty="0">
                          <a:effectLst/>
                        </a:rPr>
                        <a:t>(mean ± </a:t>
                      </a:r>
                      <a:r>
                        <a:rPr lang="en-US" sz="1800" dirty="0" err="1">
                          <a:effectLst/>
                        </a:rPr>
                        <a:t>s.e.</a:t>
                      </a:r>
                      <a:r>
                        <a:rPr lang="en-US" sz="1800" dirty="0">
                          <a:effectLst/>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a:txBody>
                    <a:bodyPr/>
                    <a:lstStyle/>
                    <a:p>
                      <a:pPr marL="0" marR="0" algn="ctr">
                        <a:lnSpc>
                          <a:spcPct val="107000"/>
                        </a:lnSpc>
                        <a:spcBef>
                          <a:spcPts val="0"/>
                        </a:spcBef>
                        <a:spcAft>
                          <a:spcPts val="0"/>
                        </a:spcAft>
                      </a:pPr>
                      <a:r>
                        <a:rPr lang="en-US" sz="1800" dirty="0">
                          <a:effectLst/>
                        </a:rPr>
                        <a:t>Improved feed trough</a:t>
                      </a:r>
                    </a:p>
                    <a:p>
                      <a:pPr marL="0" marR="0" algn="ctr">
                        <a:lnSpc>
                          <a:spcPct val="107000"/>
                        </a:lnSpc>
                        <a:spcBef>
                          <a:spcPts val="0"/>
                        </a:spcBef>
                        <a:spcAft>
                          <a:spcPts val="0"/>
                        </a:spcAft>
                      </a:pPr>
                      <a:r>
                        <a:rPr lang="en-US" sz="1800" dirty="0">
                          <a:effectLst/>
                        </a:rPr>
                        <a:t>(mean± </a:t>
                      </a:r>
                      <a:r>
                        <a:rPr lang="en-US" sz="1800" dirty="0" err="1">
                          <a:effectLst/>
                        </a:rPr>
                        <a:t>s.e.</a:t>
                      </a:r>
                      <a:r>
                        <a:rPr lang="en-US" sz="1800" dirty="0">
                          <a:effectLst/>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207716">
                <a:tc gridSpan="4">
                  <a:txBody>
                    <a:bodyPr/>
                    <a:lstStyle/>
                    <a:p>
                      <a:pPr marL="0" marR="0" algn="ctr">
                        <a:lnSpc>
                          <a:spcPct val="107000"/>
                        </a:lnSpc>
                        <a:spcBef>
                          <a:spcPts val="0"/>
                        </a:spcBef>
                        <a:spcAft>
                          <a:spcPts val="0"/>
                        </a:spcAft>
                      </a:pPr>
                      <a:r>
                        <a:rPr lang="en-US" sz="1600" dirty="0" err="1">
                          <a:effectLst/>
                        </a:rPr>
                        <a:t>Duko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425050">
                <a:tc gridSpan="2">
                  <a:txBody>
                    <a:bodyPr/>
                    <a:lstStyle/>
                    <a:p>
                      <a:pPr marL="0" marR="0">
                        <a:lnSpc>
                          <a:spcPct val="107000"/>
                        </a:lnSpc>
                        <a:spcBef>
                          <a:spcPts val="0"/>
                        </a:spcBef>
                        <a:spcAft>
                          <a:spcPts val="0"/>
                        </a:spcAft>
                      </a:pPr>
                      <a:r>
                        <a:rPr lang="en-US" sz="1800" dirty="0">
                          <a:effectLst/>
                        </a:rPr>
                        <a:t>Time spent feeding the animals (minute/day)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marL="0" marR="0" algn="r">
                        <a:lnSpc>
                          <a:spcPct val="107000"/>
                        </a:lnSpc>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1600" dirty="0">
                          <a:effectLst/>
                        </a:rPr>
                        <a:t>22.42±1.77</a:t>
                      </a:r>
                      <a:r>
                        <a:rPr lang="en-US" sz="1600" baseline="30000" dirty="0">
                          <a:effectLst/>
                        </a:rPr>
                        <a:t>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1600">
                          <a:effectLst/>
                        </a:rPr>
                        <a:t>13.00±1.23</a:t>
                      </a:r>
                      <a:r>
                        <a:rPr lang="en-US" sz="1600" baseline="30000">
                          <a:effectLst/>
                        </a:rPr>
                        <a:t>b</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207716">
                <a:tc gridSpan="2">
                  <a:txBody>
                    <a:bodyPr/>
                    <a:lstStyle/>
                    <a:p>
                      <a:pPr marL="0" marR="0">
                        <a:lnSpc>
                          <a:spcPct val="107000"/>
                        </a:lnSpc>
                        <a:spcBef>
                          <a:spcPts val="0"/>
                        </a:spcBef>
                        <a:spcAft>
                          <a:spcPts val="0"/>
                        </a:spcAft>
                      </a:pPr>
                      <a:r>
                        <a:rPr lang="en-US" sz="1800" dirty="0">
                          <a:effectLst/>
                        </a:rPr>
                        <a:t>Number of animal fed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marL="0" marR="0" algn="r">
                        <a:lnSpc>
                          <a:spcPct val="107000"/>
                        </a:lnSpc>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1600" dirty="0">
                          <a:effectLst/>
                        </a:rPr>
                        <a:t>3.90±0.16</a:t>
                      </a:r>
                      <a:r>
                        <a:rPr lang="en-US" sz="1600" baseline="30000" dirty="0">
                          <a:effectLst/>
                        </a:rPr>
                        <a:t>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1600">
                          <a:effectLst/>
                        </a:rPr>
                        <a:t>4.10±0.14</a:t>
                      </a:r>
                      <a:r>
                        <a:rPr lang="en-US" sz="1600" baseline="30000">
                          <a:effectLst/>
                        </a:rPr>
                        <a:t>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425050">
                <a:tc gridSpan="2">
                  <a:txBody>
                    <a:bodyPr/>
                    <a:lstStyle/>
                    <a:p>
                      <a:pPr marL="0" marR="0">
                        <a:lnSpc>
                          <a:spcPct val="107000"/>
                        </a:lnSpc>
                        <a:spcBef>
                          <a:spcPts val="0"/>
                        </a:spcBef>
                        <a:spcAft>
                          <a:spcPts val="0"/>
                        </a:spcAft>
                      </a:pPr>
                      <a:r>
                        <a:rPr lang="en-US" sz="1800" dirty="0">
                          <a:effectLst/>
                        </a:rPr>
                        <a:t>Quantity of feed offered (g/day)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marL="0" marR="0" algn="r">
                        <a:lnSpc>
                          <a:spcPct val="107000"/>
                        </a:lnSpc>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1600" dirty="0">
                          <a:effectLst/>
                        </a:rPr>
                        <a:t>2175.00±86.67</a:t>
                      </a:r>
                      <a:r>
                        <a:rPr lang="en-US" sz="1600" baseline="30000" dirty="0">
                          <a:effectLst/>
                        </a:rPr>
                        <a:t>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1600" dirty="0">
                          <a:effectLst/>
                        </a:rPr>
                        <a:t>2213.00±70.57</a:t>
                      </a:r>
                      <a:r>
                        <a:rPr lang="en-US" sz="1600" baseline="30000" dirty="0">
                          <a:effectLst/>
                        </a:rPr>
                        <a:t>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207716">
                <a:tc gridSpan="2">
                  <a:txBody>
                    <a:bodyPr/>
                    <a:lstStyle/>
                    <a:p>
                      <a:pPr marL="0" marR="0">
                        <a:lnSpc>
                          <a:spcPct val="107000"/>
                        </a:lnSpc>
                        <a:spcBef>
                          <a:spcPts val="0"/>
                        </a:spcBef>
                        <a:spcAft>
                          <a:spcPts val="0"/>
                        </a:spcAft>
                      </a:pPr>
                      <a:r>
                        <a:rPr lang="en-US" sz="1800" dirty="0">
                          <a:effectLst/>
                        </a:rPr>
                        <a:t>Quantity wasted (g/day)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marL="0" marR="0" algn="r">
                        <a:lnSpc>
                          <a:spcPct val="107000"/>
                        </a:lnSpc>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1600" dirty="0">
                          <a:effectLst/>
                        </a:rPr>
                        <a:t>767.00±46.30</a:t>
                      </a:r>
                      <a:r>
                        <a:rPr lang="en-US" sz="1600" baseline="30000" dirty="0">
                          <a:effectLst/>
                        </a:rPr>
                        <a:t>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1600" dirty="0">
                          <a:effectLst/>
                        </a:rPr>
                        <a:t>10.45±2.04</a:t>
                      </a:r>
                      <a:r>
                        <a:rPr lang="en-US" sz="1600" baseline="30000" dirty="0">
                          <a:effectLst/>
                        </a:rPr>
                        <a:t>b</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207716">
                <a:tc gridSpan="2">
                  <a:txBody>
                    <a:bodyPr/>
                    <a:lstStyle/>
                    <a:p>
                      <a:pPr marL="0" marR="0">
                        <a:lnSpc>
                          <a:spcPct val="107000"/>
                        </a:lnSpc>
                        <a:spcBef>
                          <a:spcPts val="0"/>
                        </a:spcBef>
                        <a:spcAft>
                          <a:spcPts val="0"/>
                        </a:spcAft>
                      </a:pPr>
                      <a:r>
                        <a:rPr lang="en-US" sz="1800" dirty="0">
                          <a:effectLst/>
                        </a:rPr>
                        <a:t>% of feed wasted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marL="0" marR="0" algn="r">
                        <a:lnSpc>
                          <a:spcPct val="107000"/>
                        </a:lnSpc>
                        <a:spcBef>
                          <a:spcPts val="0"/>
                        </a:spcBef>
                        <a:spcAft>
                          <a:spcPts val="0"/>
                        </a:spcAft>
                      </a:pP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1600">
                          <a:effectLst/>
                        </a:rPr>
                        <a:t>36.33±1.84</a:t>
                      </a:r>
                      <a:r>
                        <a:rPr lang="en-US" sz="1600" baseline="30000">
                          <a:effectLst/>
                        </a:rPr>
                        <a:t>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1600" dirty="0">
                          <a:effectLst/>
                        </a:rPr>
                        <a:t>0.47±0.09</a:t>
                      </a:r>
                      <a:r>
                        <a:rPr lang="en-US" sz="1600" baseline="30000" dirty="0">
                          <a:effectLst/>
                        </a:rPr>
                        <a:t>b</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207716">
                <a:tc gridSpan="4">
                  <a:txBody>
                    <a:bodyPr/>
                    <a:lstStyle/>
                    <a:p>
                      <a:pPr marL="0" marR="0" algn="ctr">
                        <a:lnSpc>
                          <a:spcPct val="107000"/>
                        </a:lnSpc>
                        <a:spcBef>
                          <a:spcPts val="0"/>
                        </a:spcBef>
                        <a:spcAft>
                          <a:spcPts val="0"/>
                        </a:spcAft>
                      </a:pPr>
                      <a:r>
                        <a:rPr lang="en-US" sz="1800" dirty="0" err="1">
                          <a:effectLst/>
                        </a:rPr>
                        <a:t>Tibali</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425050">
                <a:tc gridSpan="2">
                  <a:txBody>
                    <a:bodyPr/>
                    <a:lstStyle/>
                    <a:p>
                      <a:pPr marL="0" marR="0">
                        <a:lnSpc>
                          <a:spcPct val="107000"/>
                        </a:lnSpc>
                        <a:spcBef>
                          <a:spcPts val="0"/>
                        </a:spcBef>
                        <a:spcAft>
                          <a:spcPts val="0"/>
                        </a:spcAft>
                      </a:pPr>
                      <a:r>
                        <a:rPr lang="en-US" sz="1800" dirty="0">
                          <a:effectLst/>
                        </a:rPr>
                        <a:t>Time spent feeding the animals (minute/day)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a:txBody>
                    <a:bodyPr/>
                    <a:lstStyle/>
                    <a:p>
                      <a:pPr marL="0" marR="0" algn="r">
                        <a:lnSpc>
                          <a:spcPct val="107000"/>
                        </a:lnSpc>
                        <a:spcBef>
                          <a:spcPts val="0"/>
                        </a:spcBef>
                        <a:spcAft>
                          <a:spcPts val="0"/>
                        </a:spcAft>
                      </a:pPr>
                      <a:r>
                        <a:rPr lang="en-US" sz="1600" dirty="0">
                          <a:effectLst/>
                        </a:rPr>
                        <a:t>14.00±0.83</a:t>
                      </a:r>
                      <a:r>
                        <a:rPr lang="en-US" sz="1600" baseline="30000" dirty="0">
                          <a:effectLst/>
                        </a:rPr>
                        <a:t>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1600" dirty="0">
                          <a:effectLst/>
                        </a:rPr>
                        <a:t>6.83±0.41</a:t>
                      </a:r>
                      <a:r>
                        <a:rPr lang="en-US" sz="1600" baseline="30000" dirty="0">
                          <a:effectLst/>
                        </a:rPr>
                        <a:t>b</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207716">
                <a:tc gridSpan="2">
                  <a:txBody>
                    <a:bodyPr/>
                    <a:lstStyle/>
                    <a:p>
                      <a:pPr marL="0" marR="0">
                        <a:lnSpc>
                          <a:spcPct val="107000"/>
                        </a:lnSpc>
                        <a:spcBef>
                          <a:spcPts val="0"/>
                        </a:spcBef>
                        <a:spcAft>
                          <a:spcPts val="0"/>
                        </a:spcAft>
                      </a:pPr>
                      <a:r>
                        <a:rPr lang="en-US" sz="1800" dirty="0">
                          <a:effectLst/>
                        </a:rPr>
                        <a:t>Number of animal fed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a:txBody>
                    <a:bodyPr/>
                    <a:lstStyle/>
                    <a:p>
                      <a:pPr marL="0" marR="0" algn="r">
                        <a:lnSpc>
                          <a:spcPct val="107000"/>
                        </a:lnSpc>
                        <a:spcBef>
                          <a:spcPts val="0"/>
                        </a:spcBef>
                        <a:spcAft>
                          <a:spcPts val="0"/>
                        </a:spcAft>
                      </a:pPr>
                      <a:r>
                        <a:rPr lang="en-US" sz="1600">
                          <a:effectLst/>
                        </a:rPr>
                        <a:t>3.90±0.15</a:t>
                      </a:r>
                      <a:r>
                        <a:rPr lang="en-US" sz="1600" baseline="30000">
                          <a:effectLst/>
                        </a:rPr>
                        <a:t>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1600" dirty="0">
                          <a:effectLst/>
                        </a:rPr>
                        <a:t>4.32±0.13</a:t>
                      </a:r>
                      <a:r>
                        <a:rPr lang="en-US" sz="1600" baseline="30000" dirty="0">
                          <a:effectLst/>
                        </a:rPr>
                        <a:t>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r h="425050">
                <a:tc gridSpan="2">
                  <a:txBody>
                    <a:bodyPr/>
                    <a:lstStyle/>
                    <a:p>
                      <a:pPr marL="0" marR="0">
                        <a:lnSpc>
                          <a:spcPct val="107000"/>
                        </a:lnSpc>
                        <a:spcBef>
                          <a:spcPts val="0"/>
                        </a:spcBef>
                        <a:spcAft>
                          <a:spcPts val="0"/>
                        </a:spcAft>
                      </a:pPr>
                      <a:r>
                        <a:rPr lang="en-US" sz="1800" dirty="0">
                          <a:effectLst/>
                        </a:rPr>
                        <a:t>Quantity of feed offered (g/day)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a:txBody>
                    <a:bodyPr/>
                    <a:lstStyle/>
                    <a:p>
                      <a:pPr marL="0" marR="0" algn="r">
                        <a:lnSpc>
                          <a:spcPct val="107000"/>
                        </a:lnSpc>
                        <a:spcBef>
                          <a:spcPts val="0"/>
                        </a:spcBef>
                        <a:spcAft>
                          <a:spcPts val="0"/>
                        </a:spcAft>
                      </a:pPr>
                      <a:r>
                        <a:rPr lang="en-US" sz="1600">
                          <a:effectLst/>
                        </a:rPr>
                        <a:t>2340.00±88.72</a:t>
                      </a:r>
                      <a:r>
                        <a:rPr lang="en-US" sz="1600" baseline="30000">
                          <a:effectLst/>
                        </a:rPr>
                        <a:t>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1600" dirty="0">
                          <a:effectLst/>
                        </a:rPr>
                        <a:t>2532±76.85</a:t>
                      </a:r>
                      <a:r>
                        <a:rPr lang="en-US" sz="1600" baseline="30000" dirty="0">
                          <a:effectLst/>
                        </a:rPr>
                        <a:t>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0"/>
                  </a:ext>
                </a:extLst>
              </a:tr>
              <a:tr h="207716">
                <a:tc gridSpan="2">
                  <a:txBody>
                    <a:bodyPr/>
                    <a:lstStyle/>
                    <a:p>
                      <a:pPr marL="0" marR="0">
                        <a:lnSpc>
                          <a:spcPct val="107000"/>
                        </a:lnSpc>
                        <a:spcBef>
                          <a:spcPts val="0"/>
                        </a:spcBef>
                        <a:spcAft>
                          <a:spcPts val="0"/>
                        </a:spcAft>
                      </a:pPr>
                      <a:r>
                        <a:rPr lang="en-US" sz="1800" dirty="0">
                          <a:effectLst/>
                        </a:rPr>
                        <a:t>Quantity wasted (g/day)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a:txBody>
                    <a:bodyPr/>
                    <a:lstStyle/>
                    <a:p>
                      <a:pPr marL="0" marR="0" algn="r">
                        <a:lnSpc>
                          <a:spcPct val="107000"/>
                        </a:lnSpc>
                        <a:spcBef>
                          <a:spcPts val="0"/>
                        </a:spcBef>
                        <a:spcAft>
                          <a:spcPts val="0"/>
                        </a:spcAft>
                      </a:pPr>
                      <a:r>
                        <a:rPr lang="en-US" sz="1600">
                          <a:effectLst/>
                        </a:rPr>
                        <a:t>625.78±49.17</a:t>
                      </a:r>
                      <a:r>
                        <a:rPr lang="en-US" sz="1600" baseline="30000">
                          <a:effectLst/>
                        </a:rPr>
                        <a:t>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1600" dirty="0">
                          <a:effectLst/>
                        </a:rPr>
                        <a:t>10.63±2.24</a:t>
                      </a:r>
                      <a:r>
                        <a:rPr lang="en-US" sz="1600" baseline="30000" dirty="0">
                          <a:effectLst/>
                        </a:rPr>
                        <a:t>b</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1"/>
                  </a:ext>
                </a:extLst>
              </a:tr>
              <a:tr h="207716">
                <a:tc gridSpan="2">
                  <a:txBody>
                    <a:bodyPr/>
                    <a:lstStyle/>
                    <a:p>
                      <a:pPr marL="0" marR="0">
                        <a:lnSpc>
                          <a:spcPct val="107000"/>
                        </a:lnSpc>
                        <a:spcBef>
                          <a:spcPts val="0"/>
                        </a:spcBef>
                        <a:spcAft>
                          <a:spcPts val="0"/>
                        </a:spcAft>
                      </a:pPr>
                      <a:r>
                        <a:rPr lang="en-US" sz="1800" dirty="0">
                          <a:effectLst/>
                        </a:rPr>
                        <a:t>% of feed wasted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a:txBody>
                    <a:bodyPr/>
                    <a:lstStyle/>
                    <a:p>
                      <a:pPr marL="0" marR="0" algn="r">
                        <a:lnSpc>
                          <a:spcPct val="107000"/>
                        </a:lnSpc>
                        <a:spcBef>
                          <a:spcPts val="0"/>
                        </a:spcBef>
                        <a:spcAft>
                          <a:spcPts val="0"/>
                        </a:spcAft>
                      </a:pPr>
                      <a:r>
                        <a:rPr lang="en-US" sz="1600">
                          <a:effectLst/>
                        </a:rPr>
                        <a:t>25.77±1.67</a:t>
                      </a:r>
                      <a:r>
                        <a:rPr lang="en-US" sz="1600" baseline="30000">
                          <a:effectLst/>
                        </a:rPr>
                        <a:t>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1600" dirty="0">
                          <a:effectLst/>
                        </a:rPr>
                        <a:t>0.41±0.09</a:t>
                      </a:r>
                      <a:r>
                        <a:rPr lang="en-US" sz="1600" baseline="30000" dirty="0">
                          <a:effectLst/>
                        </a:rPr>
                        <a:t>b</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2"/>
                  </a:ext>
                </a:extLst>
              </a:tr>
            </a:tbl>
          </a:graphicData>
        </a:graphic>
      </p:graphicFrame>
      <p:sp>
        <p:nvSpPr>
          <p:cNvPr id="3" name="Rectangle 2"/>
          <p:cNvSpPr/>
          <p:nvPr/>
        </p:nvSpPr>
        <p:spPr>
          <a:xfrm>
            <a:off x="838200" y="1219200"/>
            <a:ext cx="7696200" cy="685059"/>
          </a:xfrm>
          <a:prstGeom prst="rect">
            <a:avLst/>
          </a:prstGeom>
        </p:spPr>
        <p:txBody>
          <a:bodyPr wrap="square">
            <a:spAutoFit/>
          </a:bodyPr>
          <a:lstStyle/>
          <a:p>
            <a:pPr marL="228600" marR="0">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Comparison of the use of the traditional and improved feed troughs for small ruminants in </a:t>
            </a:r>
            <a:r>
              <a:rPr lang="en-US" dirty="0" err="1">
                <a:latin typeface="Calibri" panose="020F0502020204030204" pitchFamily="34" charset="0"/>
                <a:ea typeface="Calibri" panose="020F0502020204030204" pitchFamily="34" charset="0"/>
                <a:cs typeface="Times New Roman" panose="02020603050405020304" pitchFamily="18" charset="0"/>
              </a:rPr>
              <a:t>Duko</a:t>
            </a:r>
            <a:r>
              <a:rPr lang="en-US" dirty="0">
                <a:latin typeface="Calibri" panose="020F0502020204030204" pitchFamily="34" charset="0"/>
                <a:ea typeface="Calibri" panose="020F0502020204030204" pitchFamily="34" charset="0"/>
                <a:cs typeface="Times New Roman" panose="02020603050405020304" pitchFamily="18" charset="0"/>
              </a:rPr>
              <a:t> and </a:t>
            </a:r>
            <a:r>
              <a:rPr lang="en-US" dirty="0" err="1">
                <a:latin typeface="Calibri" panose="020F0502020204030204" pitchFamily="34" charset="0"/>
                <a:ea typeface="Calibri" panose="020F0502020204030204" pitchFamily="34" charset="0"/>
                <a:cs typeface="Times New Roman" panose="02020603050405020304" pitchFamily="18" charset="0"/>
              </a:rPr>
              <a:t>Tibali</a:t>
            </a:r>
            <a:r>
              <a:rPr lang="en-US" dirty="0">
                <a:latin typeface="Calibri" panose="020F0502020204030204" pitchFamily="34" charset="0"/>
                <a:ea typeface="Calibri" panose="020F0502020204030204" pitchFamily="34" charset="0"/>
                <a:cs typeface="Times New Roman" panose="02020603050405020304" pitchFamily="18" charset="0"/>
              </a:rPr>
              <a:t>, Northern region, Ghana</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24945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2120208362"/>
              </p:ext>
            </p:extLst>
          </p:nvPr>
        </p:nvGraphicFramePr>
        <p:xfrm>
          <a:off x="76200" y="1295400"/>
          <a:ext cx="8991600" cy="5750452"/>
        </p:xfrm>
        <a:graphic>
          <a:graphicData uri="http://schemas.openxmlformats.org/drawingml/2006/table">
            <a:tbl>
              <a:tblPr firstRow="1" bandRow="1">
                <a:tableStyleId>{5C22544A-7EE6-4342-B048-85BDC9FD1C3A}</a:tableStyleId>
              </a:tblPr>
              <a:tblGrid>
                <a:gridCol w="1878331">
                  <a:extLst>
                    <a:ext uri="{9D8B030D-6E8A-4147-A177-3AD203B41FA5}">
                      <a16:colId xmlns:a16="http://schemas.microsoft.com/office/drawing/2014/main" val="646009280"/>
                    </a:ext>
                  </a:extLst>
                </a:gridCol>
                <a:gridCol w="662940">
                  <a:extLst>
                    <a:ext uri="{9D8B030D-6E8A-4147-A177-3AD203B41FA5}">
                      <a16:colId xmlns:a16="http://schemas.microsoft.com/office/drawing/2014/main" val="1650091306"/>
                    </a:ext>
                  </a:extLst>
                </a:gridCol>
                <a:gridCol w="3148965">
                  <a:extLst>
                    <a:ext uri="{9D8B030D-6E8A-4147-A177-3AD203B41FA5}">
                      <a16:colId xmlns:a16="http://schemas.microsoft.com/office/drawing/2014/main" val="100015059"/>
                    </a:ext>
                  </a:extLst>
                </a:gridCol>
                <a:gridCol w="202566">
                  <a:extLst>
                    <a:ext uri="{9D8B030D-6E8A-4147-A177-3AD203B41FA5}">
                      <a16:colId xmlns:a16="http://schemas.microsoft.com/office/drawing/2014/main" val="456250825"/>
                    </a:ext>
                  </a:extLst>
                </a:gridCol>
                <a:gridCol w="3098798">
                  <a:extLst>
                    <a:ext uri="{9D8B030D-6E8A-4147-A177-3AD203B41FA5}">
                      <a16:colId xmlns:a16="http://schemas.microsoft.com/office/drawing/2014/main" val="1587143714"/>
                    </a:ext>
                  </a:extLst>
                </a:gridCol>
              </a:tblGrid>
              <a:tr h="438980">
                <a:tc gridSpan="2">
                  <a:txBody>
                    <a:bodyPr/>
                    <a:lstStyle/>
                    <a:p>
                      <a:r>
                        <a:rPr lang="en-US" sz="1200" dirty="0"/>
                        <a:t>Outcome no._1 _ _  </a:t>
                      </a:r>
                    </a:p>
                  </a:txBody>
                  <a:tcPr/>
                </a:tc>
                <a:tc hMerge="1">
                  <a:txBody>
                    <a:bodyPr/>
                    <a:lstStyle/>
                    <a:p>
                      <a:endParaRPr lang="en-US" dirty="0"/>
                    </a:p>
                  </a:txBody>
                  <a:tcPr/>
                </a:tc>
                <a:tc>
                  <a:txBody>
                    <a:bodyPr/>
                    <a:lstStyle/>
                    <a:p>
                      <a:r>
                        <a:rPr lang="en-US" sz="1200" dirty="0"/>
                        <a:t>Output no._ 1.1_  _</a:t>
                      </a:r>
                    </a:p>
                  </a:txBody>
                  <a:tcPr/>
                </a:tc>
                <a:tc gridSpan="2">
                  <a:txBody>
                    <a:bodyPr/>
                    <a:lstStyle/>
                    <a:p>
                      <a:r>
                        <a:rPr lang="en-US" sz="1200" dirty="0"/>
                        <a:t>Activity no._1.1.2 _ _ </a:t>
                      </a:r>
                    </a:p>
                  </a:txBody>
                  <a:tcPr/>
                </a:tc>
                <a:tc hMerge="1">
                  <a:txBody>
                    <a:bodyPr/>
                    <a:lstStyle/>
                    <a:p>
                      <a:endParaRPr lang="en-US" dirty="0"/>
                    </a:p>
                  </a:txBody>
                  <a:tcPr/>
                </a:tc>
                <a:extLst>
                  <a:ext uri="{0D108BD9-81ED-4DB2-BD59-A6C34878D82A}">
                    <a16:rowId xmlns:a16="http://schemas.microsoft.com/office/drawing/2014/main" val="3505229905"/>
                  </a:ext>
                </a:extLst>
              </a:tr>
              <a:tr h="438980">
                <a:tc>
                  <a:txBody>
                    <a:bodyPr/>
                    <a:lstStyle/>
                    <a:p>
                      <a:r>
                        <a:rPr lang="en-US" sz="1200" b="1" dirty="0"/>
                        <a:t>Sub-activity title </a:t>
                      </a:r>
                    </a:p>
                  </a:txBody>
                  <a:tcPr/>
                </a:tc>
                <a:tc gridSpan="4">
                  <a:txBody>
                    <a:bodyPr/>
                    <a:lstStyle/>
                    <a:p>
                      <a:r>
                        <a:rPr lang="en-US" sz="1200" b="1" dirty="0"/>
                        <a:t> Feed-health interventions for improved small ruminant production</a:t>
                      </a: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10160256"/>
                  </a:ext>
                </a:extLst>
              </a:tr>
              <a:tr h="541209">
                <a:tc>
                  <a:txBody>
                    <a:bodyPr/>
                    <a:lstStyle/>
                    <a:p>
                      <a:r>
                        <a:rPr lang="en-US" sz="1200" b="1" dirty="0"/>
                        <a:t>Location/sites </a:t>
                      </a:r>
                    </a:p>
                    <a:p>
                      <a:r>
                        <a:rPr lang="en-US" sz="1200" b="1" dirty="0"/>
                        <a:t>for sub-activity</a:t>
                      </a:r>
                    </a:p>
                  </a:txBody>
                  <a:tcPr/>
                </a:tc>
                <a:tc gridSpan="4">
                  <a:txBody>
                    <a:bodyPr/>
                    <a:lstStyle/>
                    <a:p>
                      <a:r>
                        <a:rPr lang="en-US" sz="1200" dirty="0"/>
                        <a:t>Ghana: </a:t>
                      </a:r>
                      <a:r>
                        <a:rPr lang="en-US" sz="1200" dirty="0" err="1"/>
                        <a:t>Tibali</a:t>
                      </a:r>
                      <a:r>
                        <a:rPr lang="en-US" sz="1200" dirty="0"/>
                        <a:t>, </a:t>
                      </a:r>
                      <a:r>
                        <a:rPr lang="en-US" sz="1200" dirty="0" err="1"/>
                        <a:t>Duku</a:t>
                      </a:r>
                      <a:r>
                        <a:rPr lang="en-US" sz="1200" dirty="0"/>
                        <a:t>, </a:t>
                      </a:r>
                      <a:r>
                        <a:rPr lang="en-US" sz="1200" dirty="0" err="1"/>
                        <a:t>Bontigle</a:t>
                      </a:r>
                      <a:r>
                        <a:rPr lang="en-US" sz="1200" dirty="0"/>
                        <a:t> (Northern Region), </a:t>
                      </a:r>
                      <a:r>
                        <a:rPr lang="en-US" sz="1200" dirty="0" err="1"/>
                        <a:t>Gia</a:t>
                      </a:r>
                      <a:r>
                        <a:rPr lang="en-US" sz="1200" dirty="0"/>
                        <a:t>, </a:t>
                      </a:r>
                      <a:r>
                        <a:rPr lang="en-US" sz="1200" dirty="0" err="1"/>
                        <a:t>Sambolgo</a:t>
                      </a:r>
                      <a:r>
                        <a:rPr lang="en-US" sz="1200" dirty="0"/>
                        <a:t>, </a:t>
                      </a:r>
                      <a:r>
                        <a:rPr lang="en-US" sz="1200" dirty="0" err="1"/>
                        <a:t>Nyangua</a:t>
                      </a:r>
                      <a:r>
                        <a:rPr lang="en-US" sz="1200" dirty="0"/>
                        <a:t> (Upper East Region), </a:t>
                      </a:r>
                      <a:r>
                        <a:rPr lang="en-US" sz="1200" dirty="0" err="1"/>
                        <a:t>Guo</a:t>
                      </a:r>
                      <a:r>
                        <a:rPr lang="en-US" sz="1200" dirty="0"/>
                        <a:t>, </a:t>
                      </a:r>
                      <a:r>
                        <a:rPr lang="en-US" sz="1200" dirty="0" err="1"/>
                        <a:t>Zanku</a:t>
                      </a:r>
                      <a:r>
                        <a:rPr lang="en-US" sz="1200" dirty="0"/>
                        <a:t> and </a:t>
                      </a:r>
                      <a:r>
                        <a:rPr lang="en-US" sz="1200" dirty="0" err="1"/>
                        <a:t>Passe</a:t>
                      </a:r>
                      <a:r>
                        <a:rPr lang="en-US" sz="1200" dirty="0"/>
                        <a:t> (Upper West Region)</a:t>
                      </a:r>
                    </a:p>
                    <a:p>
                      <a:r>
                        <a:rPr lang="en-US" sz="1200" dirty="0"/>
                        <a:t>Mali: </a:t>
                      </a:r>
                      <a:r>
                        <a:rPr lang="en-US" sz="1200" dirty="0" err="1"/>
                        <a:t>Sirakele</a:t>
                      </a:r>
                      <a:r>
                        <a:rPr lang="en-US" sz="1200" dirty="0"/>
                        <a:t>,</a:t>
                      </a:r>
                      <a:r>
                        <a:rPr lang="en-US" sz="1200" baseline="0" dirty="0"/>
                        <a:t> </a:t>
                      </a:r>
                      <a:r>
                        <a:rPr lang="en-US" sz="1200" baseline="0" dirty="0" err="1"/>
                        <a:t>Zanzoni</a:t>
                      </a:r>
                      <a:r>
                        <a:rPr lang="en-US" sz="1200" baseline="0" dirty="0"/>
                        <a:t> (</a:t>
                      </a:r>
                      <a:r>
                        <a:rPr lang="en-US" sz="1200" baseline="0" dirty="0" err="1"/>
                        <a:t>Koutiala</a:t>
                      </a:r>
                      <a:r>
                        <a:rPr lang="en-US" sz="1200" baseline="0" dirty="0"/>
                        <a:t> district)</a:t>
                      </a:r>
                      <a:endParaRPr lang="en-US" sz="1200" dirty="0"/>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712296291"/>
                  </a:ext>
                </a:extLst>
              </a:tr>
              <a:tr h="541209">
                <a:tc>
                  <a:txBody>
                    <a:bodyPr/>
                    <a:lstStyle/>
                    <a:p>
                      <a:r>
                        <a:rPr lang="en-US" sz="1200" b="1" dirty="0"/>
                        <a:t>Implementation timeframe (start/end date)</a:t>
                      </a:r>
                    </a:p>
                  </a:txBody>
                  <a:tcPr/>
                </a:tc>
                <a:tc gridSpan="4">
                  <a:txBody>
                    <a:bodyPr/>
                    <a:lstStyle/>
                    <a:p>
                      <a:r>
                        <a:rPr lang="en-US" sz="1200" dirty="0"/>
                        <a:t>October 2018 – March 2019</a:t>
                      </a:r>
                    </a:p>
                    <a:p>
                      <a:endParaRPr lang="en-US" sz="1200" dirty="0"/>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232465395"/>
                  </a:ext>
                </a:extLst>
              </a:tr>
              <a:tr h="438980">
                <a:tc>
                  <a:txBody>
                    <a:bodyPr/>
                    <a:lstStyle/>
                    <a:p>
                      <a:r>
                        <a:rPr lang="en-US" sz="1200" b="1" dirty="0"/>
                        <a:t>Deliverables achieved</a:t>
                      </a:r>
                    </a:p>
                  </a:txBody>
                  <a:tcPr/>
                </a:tc>
                <a:tc gridSpan="3">
                  <a:txBody>
                    <a:bodyPr/>
                    <a:lstStyle/>
                    <a:p>
                      <a:pPr marL="228600" indent="-228600">
                        <a:buFont typeface="+mj-lt"/>
                        <a:buAutoNum type="arabicPeriod"/>
                      </a:pPr>
                      <a:r>
                        <a:rPr lang="en-US" sz="1200" dirty="0"/>
                        <a:t>Data on perceived effect of the feed-health intervention on household nutrition and gender equity_ _ _</a:t>
                      </a:r>
                    </a:p>
                    <a:p>
                      <a:pPr marL="228600" indent="-228600">
                        <a:buFont typeface="+mj-lt"/>
                        <a:buAutoNum type="arabicPeriod"/>
                      </a:pPr>
                      <a:r>
                        <a:rPr lang="en-US" sz="1200" dirty="0"/>
                        <a:t>Report of the survey on the effect of feed and health intervention on gender and household nutrition </a:t>
                      </a:r>
                    </a:p>
                  </a:txBody>
                  <a:tcPr/>
                </a:tc>
                <a:tc hMerge="1">
                  <a:txBody>
                    <a:bodyPr/>
                    <a:lstStyle/>
                    <a:p>
                      <a:endParaRPr lang="en-US"/>
                    </a:p>
                  </a:txBody>
                  <a:tcPr/>
                </a:tc>
                <a:tc hMerge="1">
                  <a:txBody>
                    <a:bodyPr/>
                    <a:lstStyle/>
                    <a:p>
                      <a:endParaRPr lang="en-US"/>
                    </a:p>
                  </a:txBody>
                  <a:tcPr/>
                </a:tc>
                <a:tc>
                  <a:txBody>
                    <a:bodyPr/>
                    <a:lstStyle/>
                    <a:p>
                      <a:pPr marL="0" indent="0">
                        <a:buFont typeface="+mj-lt"/>
                        <a:buNone/>
                      </a:pPr>
                      <a:r>
                        <a:rPr lang="en-US" sz="1200" dirty="0"/>
                        <a:t>3. Contribution to Handbook on feed and health interventions _ _</a:t>
                      </a:r>
                    </a:p>
                    <a:p>
                      <a:pPr marL="228600" indent="-228600">
                        <a:buFont typeface="+mj-lt"/>
                        <a:buAutoNum type="arabicPeriod" startAt="4"/>
                      </a:pPr>
                      <a:r>
                        <a:rPr lang="en-US" sz="1200" dirty="0"/>
                        <a:t>Manuscript on feed and health interventions in Mali accepted for publication by Revue </a:t>
                      </a:r>
                      <a:r>
                        <a:rPr lang="en-US" sz="1200" dirty="0" err="1"/>
                        <a:t>d'élevage</a:t>
                      </a:r>
                      <a:r>
                        <a:rPr lang="en-US" sz="1200" dirty="0"/>
                        <a:t> et de </a:t>
                      </a:r>
                      <a:r>
                        <a:rPr lang="en-US" sz="1200" dirty="0" err="1"/>
                        <a:t>médecine</a:t>
                      </a:r>
                      <a:r>
                        <a:rPr lang="en-US" sz="1200" dirty="0"/>
                        <a:t> </a:t>
                      </a:r>
                      <a:r>
                        <a:rPr lang="en-US" sz="1200" dirty="0" err="1"/>
                        <a:t>vétérinaire</a:t>
                      </a:r>
                      <a:r>
                        <a:rPr lang="en-US" sz="1200" dirty="0"/>
                        <a:t> des pays </a:t>
                      </a:r>
                      <a:r>
                        <a:rPr lang="en-US" sz="1200" dirty="0" err="1"/>
                        <a:t>tropicaux</a:t>
                      </a:r>
                      <a:r>
                        <a:rPr lang="en-US" sz="1200" dirty="0"/>
                        <a:t> </a:t>
                      </a:r>
                    </a:p>
                  </a:txBody>
                  <a:tcPr/>
                </a:tc>
                <a:extLst>
                  <a:ext uri="{0D108BD9-81ED-4DB2-BD59-A6C34878D82A}">
                    <a16:rowId xmlns:a16="http://schemas.microsoft.com/office/drawing/2014/main" val="3087860269"/>
                  </a:ext>
                </a:extLst>
              </a:tr>
              <a:tr h="757692">
                <a:tc>
                  <a:txBody>
                    <a:bodyPr/>
                    <a:lstStyle/>
                    <a:p>
                      <a:r>
                        <a:rPr lang="en-US" sz="1200" b="1" dirty="0"/>
                        <a:t>S.I. domain and indicators for which data was collected – indicate metric and scale</a:t>
                      </a:r>
                    </a:p>
                  </a:txBody>
                  <a:tcPr/>
                </a:tc>
                <a:tc gridSpan="3">
                  <a:txBody>
                    <a:bodyPr/>
                    <a:lstStyle/>
                    <a:p>
                      <a:pPr marL="228600" indent="-228600">
                        <a:buFont typeface="+mj-lt"/>
                        <a:buAutoNum type="arabicPeriod"/>
                      </a:pPr>
                      <a:r>
                        <a:rPr lang="en-US" sz="1200" dirty="0"/>
                        <a:t>Social: Gender equity (time spent on small ruminant management by gender) _ _</a:t>
                      </a:r>
                    </a:p>
                  </a:txBody>
                  <a:tcPr/>
                </a:tc>
                <a:tc hMerge="1">
                  <a:txBody>
                    <a:bodyPr/>
                    <a:lstStyle/>
                    <a:p>
                      <a:endParaRPr lang="en-US"/>
                    </a:p>
                  </a:txBody>
                  <a:tcPr/>
                </a:tc>
                <a:tc hMerge="1">
                  <a:txBody>
                    <a:bodyPr/>
                    <a:lstStyle/>
                    <a:p>
                      <a:endParaRPr lang="en-US"/>
                    </a:p>
                  </a:txBody>
                  <a:tcPr/>
                </a:tc>
                <a:tc>
                  <a:txBody>
                    <a:bodyPr/>
                    <a:lstStyle/>
                    <a:p>
                      <a:pPr marL="0" indent="0">
                        <a:buFont typeface="+mj-lt"/>
                        <a:buNone/>
                      </a:pPr>
                      <a:r>
                        <a:rPr lang="en-US" sz="1200" dirty="0"/>
                        <a:t>2. Human: Nutrition (household dietary diversity score)_ _ _</a:t>
                      </a:r>
                    </a:p>
                    <a:p>
                      <a:pPr marL="0" indent="0">
                        <a:buFont typeface="+mj-lt"/>
                        <a:buNone/>
                      </a:pPr>
                      <a:endParaRPr lang="en-US" sz="1200" dirty="0"/>
                    </a:p>
                  </a:txBody>
                  <a:tcPr/>
                </a:tc>
                <a:extLst>
                  <a:ext uri="{0D108BD9-81ED-4DB2-BD59-A6C34878D82A}">
                    <a16:rowId xmlns:a16="http://schemas.microsoft.com/office/drawing/2014/main" val="2109533273"/>
                  </a:ext>
                </a:extLst>
              </a:tr>
              <a:tr h="757692">
                <a:tc>
                  <a:txBody>
                    <a:bodyPr/>
                    <a:lstStyle/>
                    <a:p>
                      <a:r>
                        <a:rPr lang="en-US" sz="1200" b="1" dirty="0"/>
                        <a:t>Research team involved</a:t>
                      </a:r>
                    </a:p>
                  </a:txBody>
                  <a:tcPr/>
                </a:tc>
                <a:tc gridSpan="3">
                  <a:txBody>
                    <a:bodyPr/>
                    <a:lstStyle/>
                    <a:p>
                      <a:pPr marL="228600" indent="-228600">
                        <a:buFont typeface="+mj-lt"/>
                        <a:buAutoNum type="arabicPeriod"/>
                      </a:pPr>
                      <a:r>
                        <a:rPr lang="en-US" sz="1200" dirty="0"/>
                        <a:t>Augustine Ayantunde_ _ _</a:t>
                      </a:r>
                    </a:p>
                    <a:p>
                      <a:pPr marL="228600" indent="-228600">
                        <a:buFont typeface="+mj-lt"/>
                        <a:buAutoNum type="arabicPeriod"/>
                      </a:pPr>
                      <a:r>
                        <a:rPr lang="en-US" sz="1200" dirty="0"/>
                        <a:t>Sadat Salifu_ _ _</a:t>
                      </a:r>
                    </a:p>
                    <a:p>
                      <a:pPr marL="228600" indent="-228600">
                        <a:buFont typeface="+mj-lt"/>
                        <a:buAutoNum type="arabicPeriod"/>
                      </a:pPr>
                      <a:r>
                        <a:rPr lang="en-US" sz="1200" dirty="0"/>
                        <a:t>Shaibu Mohammed_ _ _</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err="1"/>
                        <a:t>Theophile</a:t>
                      </a:r>
                      <a:r>
                        <a:rPr lang="en-US" sz="1200" dirty="0"/>
                        <a:t> Dembele_ _ _</a:t>
                      </a:r>
                    </a:p>
                    <a:p>
                      <a:pPr marL="228600" indent="-228600">
                        <a:buFont typeface="+mj-lt"/>
                        <a:buAutoNum type="arabicPeriod" startAt="4"/>
                      </a:pPr>
                      <a:r>
                        <a:rPr lang="en-US" sz="1200" dirty="0"/>
                        <a:t>Oumar Samake_ _ _</a:t>
                      </a:r>
                    </a:p>
                    <a:p>
                      <a:pPr marL="228600" indent="-228600">
                        <a:buFont typeface="+mj-lt"/>
                        <a:buAutoNum type="arabicPeriod" startAt="4"/>
                      </a:pPr>
                      <a:r>
                        <a:rPr lang="en-US" sz="1200" dirty="0"/>
                        <a:t>Bougouna Sogoba_ _ _</a:t>
                      </a:r>
                    </a:p>
                  </a:txBody>
                  <a:tcPr/>
                </a:tc>
                <a:extLst>
                  <a:ext uri="{0D108BD9-81ED-4DB2-BD59-A6C34878D82A}">
                    <a16:rowId xmlns:a16="http://schemas.microsoft.com/office/drawing/2014/main" val="1252771777"/>
                  </a:ext>
                </a:extLst>
              </a:tr>
              <a:tr h="7576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Farming systems research perspective (how this work was interacted with other sub-activities)</a:t>
                      </a:r>
                    </a:p>
                  </a:txBody>
                  <a:tcPr/>
                </a:tc>
                <a:tc gridSpan="4">
                  <a:txBody>
                    <a:bodyPr/>
                    <a:lstStyle/>
                    <a:p>
                      <a:pPr marL="228600" indent="-228600">
                        <a:buFont typeface="+mj-lt"/>
                        <a:buAutoNum type="arabicPeriod"/>
                      </a:pPr>
                      <a:r>
                        <a:rPr lang="en-US" sz="1200" dirty="0"/>
                        <a:t>Small ruminants are an integral part of the farming systems in both</a:t>
                      </a:r>
                      <a:r>
                        <a:rPr lang="en-US" sz="1200" baseline="0" dirty="0"/>
                        <a:t> </a:t>
                      </a:r>
                      <a:r>
                        <a:rPr lang="en-US" sz="1200" dirty="0"/>
                        <a:t>Northern Ghana and Southern Mali. This sub-activity was to collect additional data on human and social domains so that we can assess the feed-health intervention based on the 5 domains of the sustainable intensification assessment framework. </a:t>
                      </a:r>
                    </a:p>
                    <a:p>
                      <a:pPr marL="228600" indent="-228600">
                        <a:buFont typeface="+mj-lt"/>
                        <a:buAutoNum type="arabicPeriod"/>
                      </a:pPr>
                      <a:endParaRPr lang="en-US" sz="1200" dirty="0"/>
                    </a:p>
                  </a:txBody>
                  <a:tcPr/>
                </a:tc>
                <a:tc hMerge="1">
                  <a:txBody>
                    <a:bodyPr/>
                    <a:lstStyle/>
                    <a:p>
                      <a:endParaRPr lang="en-US"/>
                    </a:p>
                  </a:txBody>
                  <a:tcPr/>
                </a:tc>
                <a:tc hMerge="1">
                  <a:txBody>
                    <a:bodyPr/>
                    <a:lstStyle/>
                    <a:p>
                      <a:endParaRPr lang="en-US"/>
                    </a:p>
                  </a:txBody>
                  <a:tcPr/>
                </a:tc>
                <a:tc hMerge="1">
                  <a:txBody>
                    <a:bodyPr/>
                    <a:lstStyle/>
                    <a:p>
                      <a:pPr marL="228600" indent="-228600">
                        <a:buFont typeface="+mj-lt"/>
                        <a:buAutoNum type="arabicPeriod" startAt="4"/>
                      </a:pPr>
                      <a:endParaRPr lang="en-US" sz="1200" dirty="0"/>
                    </a:p>
                  </a:txBody>
                  <a:tcPr/>
                </a:tc>
                <a:extLst>
                  <a:ext uri="{0D108BD9-81ED-4DB2-BD59-A6C34878D82A}">
                    <a16:rowId xmlns:a16="http://schemas.microsoft.com/office/drawing/2014/main" val="239271738"/>
                  </a:ext>
                </a:extLst>
              </a:tr>
            </a:tbl>
          </a:graphicData>
        </a:graphic>
      </p:graphicFrame>
    </p:spTree>
    <p:extLst>
      <p:ext uri="{BB962C8B-B14F-4D97-AF65-F5344CB8AC3E}">
        <p14:creationId xmlns:p14="http://schemas.microsoft.com/office/powerpoint/2010/main" val="2103165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95400"/>
            <a:ext cx="9144000" cy="369332"/>
          </a:xfrm>
          <a:prstGeom prst="rect">
            <a:avLst/>
          </a:prstGeom>
        </p:spPr>
        <p:txBody>
          <a:bodyPr wrap="square">
            <a:spAutoFit/>
          </a:bodyPr>
          <a:lstStyle/>
          <a:p>
            <a:r>
              <a:rPr lang="en-US" b="1" dirty="0"/>
              <a:t>Distribution of </a:t>
            </a:r>
            <a:r>
              <a:rPr lang="en-US" b="1" dirty="0" err="1"/>
              <a:t>labour</a:t>
            </a:r>
            <a:r>
              <a:rPr lang="en-US" b="1" dirty="0"/>
              <a:t> by gender group for different SR management related activities Ghana</a:t>
            </a:r>
          </a:p>
        </p:txBody>
      </p:sp>
      <p:graphicFrame>
        <p:nvGraphicFramePr>
          <p:cNvPr id="5" name="Chart 4"/>
          <p:cNvGraphicFramePr/>
          <p:nvPr>
            <p:extLst>
              <p:ext uri="{D42A27DB-BD31-4B8C-83A1-F6EECF244321}">
                <p14:modId xmlns:p14="http://schemas.microsoft.com/office/powerpoint/2010/main" val="3472016696"/>
              </p:ext>
            </p:extLst>
          </p:nvPr>
        </p:nvGraphicFramePr>
        <p:xfrm>
          <a:off x="21465" y="1522060"/>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p:nvPr>
            <p:extLst>
              <p:ext uri="{D42A27DB-BD31-4B8C-83A1-F6EECF244321}">
                <p14:modId xmlns:p14="http://schemas.microsoft.com/office/powerpoint/2010/main" val="3023417183"/>
              </p:ext>
            </p:extLst>
          </p:nvPr>
        </p:nvGraphicFramePr>
        <p:xfrm>
          <a:off x="4419600" y="1600200"/>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extLst>
              <p:ext uri="{D42A27DB-BD31-4B8C-83A1-F6EECF244321}">
                <p14:modId xmlns:p14="http://schemas.microsoft.com/office/powerpoint/2010/main" val="1498117859"/>
              </p:ext>
            </p:extLst>
          </p:nvPr>
        </p:nvGraphicFramePr>
        <p:xfrm>
          <a:off x="-32197" y="4131972"/>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p:cNvGraphicFramePr/>
          <p:nvPr>
            <p:extLst>
              <p:ext uri="{D42A27DB-BD31-4B8C-83A1-F6EECF244321}">
                <p14:modId xmlns:p14="http://schemas.microsoft.com/office/powerpoint/2010/main" val="194748864"/>
              </p:ext>
            </p:extLst>
          </p:nvPr>
        </p:nvGraphicFramePr>
        <p:xfrm>
          <a:off x="4495800" y="4114800"/>
          <a:ext cx="4572000" cy="27432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470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295400"/>
            <a:ext cx="8458200" cy="369332"/>
          </a:xfrm>
          <a:prstGeom prst="rect">
            <a:avLst/>
          </a:prstGeom>
        </p:spPr>
        <p:txBody>
          <a:bodyPr wrap="square">
            <a:spAutoFit/>
          </a:bodyPr>
          <a:lstStyle/>
          <a:p>
            <a:r>
              <a:rPr lang="en-US" b="1" dirty="0"/>
              <a:t>Household Food security status and dietary diversity score - Mali</a:t>
            </a:r>
          </a:p>
        </p:txBody>
      </p:sp>
      <p:sp>
        <p:nvSpPr>
          <p:cNvPr id="13" name="Rectangle 8"/>
          <p:cNvSpPr>
            <a:spLocks noChangeArrowheads="1"/>
          </p:cNvSpPr>
          <p:nvPr/>
        </p:nvSpPr>
        <p:spPr bwMode="auto">
          <a:xfrm>
            <a:off x="381000" y="18478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p:cNvGraphicFramePr>
            <a:graphicFrameLocks/>
          </p:cNvGraphicFramePr>
          <p:nvPr>
            <p:extLst>
              <p:ext uri="{D42A27DB-BD31-4B8C-83A1-F6EECF244321}">
                <p14:modId xmlns:p14="http://schemas.microsoft.com/office/powerpoint/2010/main" val="2199645462"/>
              </p:ext>
            </p:extLst>
          </p:nvPr>
        </p:nvGraphicFramePr>
        <p:xfrm>
          <a:off x="0" y="2030969"/>
          <a:ext cx="4572000" cy="3074431"/>
        </p:xfrm>
        <a:graphic>
          <a:graphicData uri="http://schemas.openxmlformats.org/presentationml/2006/ole">
            <mc:AlternateContent xmlns:mc="http://schemas.openxmlformats.org/markup-compatibility/2006">
              <mc:Choice xmlns:v="urn:schemas-microsoft-com:vml" Requires="v">
                <p:oleObj spid="_x0000_s2073" name="Chart" r:id="rId3" imgW="5499069" imgH="3255546" progId="Excel.Chart.8">
                  <p:embed/>
                </p:oleObj>
              </mc:Choice>
              <mc:Fallback>
                <p:oleObj name="Chart" r:id="rId3" imgW="5499069" imgH="3255546" progId="Excel.Chart.8">
                  <p:embed/>
                  <p:pic>
                    <p:nvPicPr>
                      <p:cNvPr id="0" name="Chart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030969"/>
                        <a:ext cx="4572000" cy="3074431"/>
                      </a:xfrm>
                      <a:prstGeom prst="rect">
                        <a:avLst/>
                      </a:prstGeom>
                      <a:noFill/>
                    </p:spPr>
                  </p:pic>
                </p:oleObj>
              </mc:Fallback>
            </mc:AlternateContent>
          </a:graphicData>
        </a:graphic>
      </p:graphicFrame>
      <p:sp>
        <p:nvSpPr>
          <p:cNvPr id="15" name="Rectangle 9"/>
          <p:cNvSpPr>
            <a:spLocks noChangeArrowheads="1"/>
          </p:cNvSpPr>
          <p:nvPr/>
        </p:nvSpPr>
        <p:spPr bwMode="auto">
          <a:xfrm>
            <a:off x="381000" y="510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1"/>
          <p:cNvSpPr>
            <a:spLocks noChangeArrowheads="1"/>
          </p:cNvSpPr>
          <p:nvPr/>
        </p:nvSpPr>
        <p:spPr bwMode="auto">
          <a:xfrm>
            <a:off x="4724400" y="2030968"/>
            <a:ext cx="7353234"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7" name="Object 16"/>
          <p:cNvGraphicFramePr>
            <a:graphicFrameLocks/>
          </p:cNvGraphicFramePr>
          <p:nvPr>
            <p:extLst>
              <p:ext uri="{D42A27DB-BD31-4B8C-83A1-F6EECF244321}">
                <p14:modId xmlns:p14="http://schemas.microsoft.com/office/powerpoint/2010/main" val="3122844718"/>
              </p:ext>
            </p:extLst>
          </p:nvPr>
        </p:nvGraphicFramePr>
        <p:xfrm>
          <a:off x="4724401" y="2030969"/>
          <a:ext cx="4419600" cy="3074432"/>
        </p:xfrm>
        <a:graphic>
          <a:graphicData uri="http://schemas.openxmlformats.org/presentationml/2006/ole">
            <mc:AlternateContent xmlns:mc="http://schemas.openxmlformats.org/markup-compatibility/2006">
              <mc:Choice xmlns:v="urn:schemas-microsoft-com:vml" Requires="v">
                <p:oleObj spid="_x0000_s2074" name="Chart" r:id="rId5" imgW="5499069" imgH="3365284" progId="Excel.Chart.8">
                  <p:embed/>
                </p:oleObj>
              </mc:Choice>
              <mc:Fallback>
                <p:oleObj name="Chart" r:id="rId5" imgW="5499069" imgH="3365284" progId="Excel.Chart.8">
                  <p:embed/>
                  <p:pic>
                    <p:nvPicPr>
                      <p:cNvPr id="0" name="Chart 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1" y="2030969"/>
                        <a:ext cx="4419600" cy="3074432"/>
                      </a:xfrm>
                      <a:prstGeom prst="rect">
                        <a:avLst/>
                      </a:prstGeom>
                      <a:noFill/>
                    </p:spPr>
                  </p:pic>
                </p:oleObj>
              </mc:Fallback>
            </mc:AlternateContent>
          </a:graphicData>
        </a:graphic>
      </p:graphicFrame>
      <p:sp>
        <p:nvSpPr>
          <p:cNvPr id="18" name="Rectangle 12"/>
          <p:cNvSpPr>
            <a:spLocks noChangeArrowheads="1"/>
          </p:cNvSpPr>
          <p:nvPr/>
        </p:nvSpPr>
        <p:spPr bwMode="auto">
          <a:xfrm>
            <a:off x="4724400" y="5393293"/>
            <a:ext cx="7353234"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144948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38300" y="1219200"/>
            <a:ext cx="7505700" cy="461665"/>
          </a:xfrm>
          <a:prstGeom prst="rect">
            <a:avLst/>
          </a:prstGeom>
          <a:noFill/>
        </p:spPr>
        <p:txBody>
          <a:bodyPr wrap="square" rtlCol="0">
            <a:spAutoFit/>
          </a:bodyPr>
          <a:lstStyle/>
          <a:p>
            <a:r>
              <a:rPr lang="en-US" sz="2400" dirty="0">
                <a:solidFill>
                  <a:srgbClr val="C00000"/>
                </a:solidFill>
              </a:rPr>
              <a:t>SI Framework Feed + Health intervention Mali</a:t>
            </a:r>
            <a:endParaRPr lang="en-US" dirty="0">
              <a:solidFill>
                <a:prstClr val="black"/>
              </a:solidFill>
            </a:endParaRPr>
          </a:p>
        </p:txBody>
      </p:sp>
      <p:graphicFrame>
        <p:nvGraphicFramePr>
          <p:cNvPr id="4" name="Chart 3">
            <a:extLst>
              <a:ext uri="{FF2B5EF4-FFF2-40B4-BE49-F238E27FC236}">
                <a16:creationId xmlns:a16="http://schemas.microsoft.com/office/drawing/2014/main" id="{AEB2B24A-1769-48B4-A893-D490DB368FE2}"/>
              </a:ext>
            </a:extLst>
          </p:cNvPr>
          <p:cNvGraphicFramePr>
            <a:graphicFrameLocks/>
          </p:cNvGraphicFramePr>
          <p:nvPr/>
        </p:nvGraphicFramePr>
        <p:xfrm>
          <a:off x="495301" y="1905000"/>
          <a:ext cx="8115299" cy="4772025"/>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1104900" y="3733800"/>
            <a:ext cx="1600200" cy="246221"/>
          </a:xfrm>
          <a:prstGeom prst="rect">
            <a:avLst/>
          </a:prstGeom>
          <a:noFill/>
        </p:spPr>
        <p:txBody>
          <a:bodyPr wrap="square" rtlCol="0">
            <a:spAutoFit/>
          </a:bodyPr>
          <a:lstStyle/>
          <a:p>
            <a:r>
              <a:rPr lang="en-US" sz="1000" b="1" dirty="0">
                <a:solidFill>
                  <a:prstClr val="black"/>
                </a:solidFill>
              </a:rPr>
              <a:t>Score min=-2 max=3</a:t>
            </a:r>
          </a:p>
        </p:txBody>
      </p:sp>
    </p:spTree>
    <p:extLst>
      <p:ext uri="{BB962C8B-B14F-4D97-AF65-F5344CB8AC3E}">
        <p14:creationId xmlns:p14="http://schemas.microsoft.com/office/powerpoint/2010/main" val="1305714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3E26CE0-AB66-4F91-BD00-58CA3546E3E5}">
  <ds:schemaRefs>
    <ds:schemaRef ds:uri="http://schemas.microsoft.com/office/2006/documentManagement/types"/>
    <ds:schemaRef ds:uri="http://purl.org/dc/elements/1.1/"/>
    <ds:schemaRef ds:uri="http://schemas.openxmlformats.org/package/2006/metadata/core-properties"/>
    <ds:schemaRef ds:uri="http://purl.org/dc/dcmitype/"/>
    <ds:schemaRef ds:uri="9f5e9607-a28b-487e-b093-da60e75ee109"/>
    <ds:schemaRef ds:uri="http://www.w3.org/XML/1998/namespace"/>
    <ds:schemaRef ds:uri="http://schemas.microsoft.com/office/infopath/2007/PartnerControl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5851436-67EF-41C7-86D1-3904960B830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313</TotalTime>
  <Words>828</Words>
  <Application>Microsoft Macintosh PowerPoint</Application>
  <PresentationFormat>On-screen Show (4:3)</PresentationFormat>
  <Paragraphs>117</Paragraphs>
  <Slides>9</Slides>
  <Notes>1</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9</vt:i4>
      </vt:variant>
    </vt:vector>
  </HeadingPairs>
  <TitlesOfParts>
    <vt:vector size="16" baseType="lpstr">
      <vt:lpstr>Arial</vt:lpstr>
      <vt:lpstr>Calibri</vt:lpstr>
      <vt:lpstr>Gill Sans</vt:lpstr>
      <vt:lpstr>Wingdings</vt:lpstr>
      <vt:lpstr>Africa RISING presentation_template</vt:lpstr>
      <vt:lpstr>1_Custom Design</vt:lpstr>
      <vt:lpstr>Chart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Jonathan Odhong', IITA</cp:lastModifiedBy>
  <cp:revision>30</cp:revision>
  <cp:lastPrinted>2011-10-06T11:45:23Z</cp:lastPrinted>
  <dcterms:created xsi:type="dcterms:W3CDTF">2018-05-19T10:21:56Z</dcterms:created>
  <dcterms:modified xsi:type="dcterms:W3CDTF">2019-06-02T06:42:18Z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